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3959" r:id="rId2"/>
    <p:sldId id="3977" r:id="rId3"/>
    <p:sldId id="3981" r:id="rId4"/>
    <p:sldId id="3952" r:id="rId5"/>
    <p:sldId id="3960" r:id="rId6"/>
    <p:sldId id="440" r:id="rId7"/>
    <p:sldId id="3966" r:id="rId8"/>
    <p:sldId id="3967" r:id="rId9"/>
    <p:sldId id="446" r:id="rId10"/>
    <p:sldId id="437" r:id="rId11"/>
    <p:sldId id="3951" r:id="rId12"/>
    <p:sldId id="3976" r:id="rId13"/>
  </p:sldIdLst>
  <p:sldSz cx="9144000" cy="5143500" type="screen16x9"/>
  <p:notesSz cx="6858000" cy="9144000"/>
  <p:custDataLst>
    <p:tags r:id="rId16"/>
  </p:custDataLst>
  <p:defaultTextStyle>
    <a:defPPr>
      <a:defRPr lang="zh-CN"/>
    </a:defPPr>
    <a:lvl1pPr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1pPr>
    <a:lvl2pPr marL="341313" indent="1158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2pPr>
    <a:lvl3pPr marL="684213" indent="2301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3pPr>
    <a:lvl4pPr marL="1027113" indent="3444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4pPr>
    <a:lvl5pPr marL="1370013" indent="4587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0D1F"/>
    <a:srgbClr val="EA2D49"/>
    <a:srgbClr val="E5472E"/>
    <a:srgbClr val="F8A90C"/>
    <a:srgbClr val="7F7F7F"/>
    <a:srgbClr val="232227"/>
    <a:srgbClr val="2D3E52"/>
    <a:srgbClr val="3A5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00" autoAdjust="0"/>
    <p:restoredTop sz="96196" autoAdjust="0"/>
  </p:normalViewPr>
  <p:slideViewPr>
    <p:cSldViewPr snapToGrid="0">
      <p:cViewPr varScale="1">
        <p:scale>
          <a:sx n="113" d="100"/>
          <a:sy n="113" d="100"/>
        </p:scale>
        <p:origin x="67" y="7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F626F1-3C7E-4AB1-887B-411AF0DAF4FA}" type="doc">
      <dgm:prSet loTypeId="urn:microsoft.com/office/officeart/2005/8/layout/radial3" loCatId="relationship" qsTypeId="urn:microsoft.com/office/officeart/2005/8/quickstyle/simple4" qsCatId="simple" csTypeId="urn:microsoft.com/office/officeart/2005/8/colors/accent1_3" csCatId="accent1" phldr="1"/>
      <dgm:spPr/>
      <dgm:t>
        <a:bodyPr/>
        <a:lstStyle/>
        <a:p>
          <a:endParaRPr lang="zh-CN" altLang="en-US"/>
        </a:p>
      </dgm:t>
    </dgm:pt>
    <dgm:pt modelId="{6627FA14-D5B8-495A-81E7-03344D38CA23}">
      <dgm:prSet phldrT="[文本]" custT="1"/>
      <dgm:spPr/>
      <dgm:t>
        <a:bodyPr/>
        <a:lstStyle/>
        <a:p>
          <a:pPr>
            <a:lnSpc>
              <a:spcPts val="2000"/>
            </a:lnSpc>
            <a:spcAft>
              <a:spcPts val="0"/>
            </a:spcAft>
          </a:pPr>
          <a:r>
            <a: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九音科技</a:t>
          </a:r>
          <a:endParaRPr lang="en-US" altLang="zh-CN" sz="2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ts val="2000"/>
            </a:lnSpc>
            <a:spcAft>
              <a:spcPts val="0"/>
            </a:spcAft>
          </a:pPr>
          <a:r>
            <a:rPr lang="en-US" altLang="zh-C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Soundec</a:t>
          </a:r>
        </a:p>
        <a:p>
          <a:pPr>
            <a:lnSpc>
              <a:spcPct val="100000"/>
            </a:lnSpc>
            <a:spcAft>
              <a:spcPts val="0"/>
            </a:spcAft>
          </a:pPr>
          <a:endParaRPr lang="en-US" altLang="zh-CN" sz="4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altLang="zh-CN" sz="1600" b="0" i="1" dirty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SDK </a:t>
          </a:r>
          <a:r>
            <a:rPr lang="zh-CN" altLang="en-US" sz="1600" b="0" i="1" dirty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开发平台</a:t>
          </a:r>
          <a:endParaRPr lang="zh-CN" altLang="en-US" sz="2000" b="0" i="1" dirty="0">
            <a:effectLst/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28F5D21-8232-4A2F-997B-A17E56BA39B6}" type="parTrans" cxnId="{6B60327D-872F-43AD-A860-C8509376A7BA}">
      <dgm:prSet/>
      <dgm:spPr/>
      <dgm:t>
        <a:bodyPr/>
        <a:lstStyle/>
        <a:p>
          <a:endParaRPr lang="zh-CN" altLang="en-US" sz="1200"/>
        </a:p>
      </dgm:t>
    </dgm:pt>
    <dgm:pt modelId="{A88E042D-0D26-4D35-B425-3157B8096B92}" type="sibTrans" cxnId="{6B60327D-872F-43AD-A860-C8509376A7BA}">
      <dgm:prSet/>
      <dgm:spPr/>
      <dgm:t>
        <a:bodyPr/>
        <a:lstStyle/>
        <a:p>
          <a:endParaRPr lang="zh-CN" altLang="en-US" sz="1200"/>
        </a:p>
      </dgm:t>
    </dgm:pt>
    <dgm:pt modelId="{77DDFB41-6171-4B9A-9C90-B795BB9DB0A4}">
      <dgm:prSet phldrT="[文本]" custT="1"/>
      <dgm:spPr/>
      <dgm:t>
        <a:bodyPr lIns="0" tIns="0" rIns="0" bIns="0"/>
        <a:lstStyle/>
        <a:p>
          <a:pPr marL="0" lvl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Algorithm</a:t>
          </a:r>
        </a:p>
        <a:p>
          <a:pPr marL="0" lvl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算法公司</a:t>
          </a: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b="1" i="0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Partner</a:t>
          </a:r>
        </a:p>
        <a:p>
          <a:pPr marL="0"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900" b="1" i="1" kern="1200" dirty="0"/>
        </a:p>
        <a:p>
          <a:pPr marL="0"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900" i="1" kern="1200" dirty="0"/>
        </a:p>
      </dgm:t>
    </dgm:pt>
    <dgm:pt modelId="{B0A9C027-CA00-45F9-AB12-430CBF596FCC}" type="parTrans" cxnId="{5BD1D8CB-9B24-4E3D-800B-DA75D8EE14BA}">
      <dgm:prSet/>
      <dgm:spPr/>
      <dgm:t>
        <a:bodyPr/>
        <a:lstStyle/>
        <a:p>
          <a:endParaRPr lang="zh-CN" altLang="en-US" sz="1200"/>
        </a:p>
      </dgm:t>
    </dgm:pt>
    <dgm:pt modelId="{AB35AB04-D818-4ECE-842F-F20FF767F605}" type="sibTrans" cxnId="{5BD1D8CB-9B24-4E3D-800B-DA75D8EE14BA}">
      <dgm:prSet/>
      <dgm:spPr/>
      <dgm:t>
        <a:bodyPr/>
        <a:lstStyle/>
        <a:p>
          <a:endParaRPr lang="zh-CN" altLang="en-US" sz="1200"/>
        </a:p>
      </dgm:t>
    </dgm:pt>
    <dgm:pt modelId="{CB90CC3E-4F46-4D69-A7F1-89E1DABB4066}">
      <dgm:prSet phldrT="[文本]" custT="1"/>
      <dgm:spPr/>
      <dgm:t>
        <a:bodyPr lIns="0" tIns="0" rIns="0" bIns="0"/>
        <a:lstStyle/>
        <a:p>
          <a:pPr algn="r">
            <a:lnSpc>
              <a:spcPts val="1400"/>
            </a:lnSpc>
            <a:spcAft>
              <a:spcPts val="0"/>
            </a:spcAft>
          </a:pPr>
          <a:r>
            <a:rPr lang="en-US" altLang="zh-CN" sz="1200" b="1" i="0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Partner</a:t>
          </a:r>
        </a:p>
        <a:p>
          <a:pPr algn="r">
            <a:lnSpc>
              <a:spcPts val="1400"/>
            </a:lnSpc>
            <a:spcAft>
              <a:spcPts val="0"/>
            </a:spcAft>
          </a:pPr>
          <a:endParaRPr lang="en-US" altLang="zh-CN" sz="1000" b="1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algn="r">
            <a:lnSpc>
              <a:spcPts val="1400"/>
            </a:lnSpc>
            <a:spcAft>
              <a:spcPts val="0"/>
            </a:spcAft>
          </a:pPr>
          <a:r>
            <a:rPr lang="en-US" altLang="zh-CN" sz="1000" i="1" kern="1200" dirty="0"/>
            <a:t>Brand</a:t>
          </a:r>
          <a:r>
            <a:rPr lang="zh-CN" altLang="en-US" sz="1000" i="1" kern="1200" dirty="0"/>
            <a:t> </a:t>
          </a:r>
          <a:endParaRPr lang="en-US" altLang="zh-CN" sz="1000" i="1" kern="1200" dirty="0"/>
        </a:p>
        <a:p>
          <a:pPr algn="r">
            <a:lnSpc>
              <a:spcPts val="1400"/>
            </a:lnSpc>
            <a:spcAft>
              <a:spcPts val="0"/>
            </a:spcAft>
          </a:pPr>
          <a:r>
            <a:rPr lang="zh-CN" altLang="en-US" sz="1000" i="1" kern="1200" dirty="0"/>
            <a:t>终端品牌</a:t>
          </a:r>
        </a:p>
      </dgm:t>
    </dgm:pt>
    <dgm:pt modelId="{E0213255-E073-4CC5-A68F-B71D868FD8EB}" type="parTrans" cxnId="{A760DCA7-58A4-494D-98CF-F08262977756}">
      <dgm:prSet/>
      <dgm:spPr/>
      <dgm:t>
        <a:bodyPr/>
        <a:lstStyle/>
        <a:p>
          <a:endParaRPr lang="zh-CN" altLang="en-US" sz="1200"/>
        </a:p>
      </dgm:t>
    </dgm:pt>
    <dgm:pt modelId="{C6963973-A398-4249-BEED-341D519BC7CB}" type="sibTrans" cxnId="{A760DCA7-58A4-494D-98CF-F08262977756}">
      <dgm:prSet/>
      <dgm:spPr/>
      <dgm:t>
        <a:bodyPr/>
        <a:lstStyle/>
        <a:p>
          <a:endParaRPr lang="zh-CN" altLang="en-US" sz="1200"/>
        </a:p>
      </dgm:t>
    </dgm:pt>
    <dgm:pt modelId="{2665B3C0-C391-4923-B97E-E360A7D2ED18}">
      <dgm:prSet phldrT="[文本]" custT="1"/>
      <dgm:spPr/>
      <dgm:t>
        <a:bodyPr lIns="0" tIns="0" rIns="0" bIns="0"/>
        <a:lstStyle/>
        <a:p>
          <a:pPr>
            <a:lnSpc>
              <a:spcPts val="1000"/>
            </a:lnSpc>
            <a:spcAft>
              <a:spcPts val="0"/>
            </a:spcAft>
          </a:pPr>
          <a:endParaRPr lang="en-US" altLang="zh-CN" sz="1000" i="1" dirty="0"/>
        </a:p>
        <a:p>
          <a:pPr>
            <a:lnSpc>
              <a:spcPts val="1000"/>
            </a:lnSpc>
            <a:spcAft>
              <a:spcPts val="0"/>
            </a:spcAft>
          </a:pPr>
          <a:endParaRPr lang="en-US" altLang="zh-CN" sz="1200" b="1" i="1" dirty="0"/>
        </a:p>
        <a:p>
          <a:pPr>
            <a:lnSpc>
              <a:spcPts val="1000"/>
            </a:lnSpc>
            <a:spcAft>
              <a:spcPts val="0"/>
            </a:spcAft>
          </a:pPr>
          <a:endParaRPr lang="en-US" altLang="zh-CN" sz="1200" b="1" i="0" dirty="0"/>
        </a:p>
        <a:p>
          <a:pPr>
            <a:lnSpc>
              <a:spcPts val="1000"/>
            </a:lnSpc>
            <a:spcAft>
              <a:spcPts val="0"/>
            </a:spcAft>
          </a:pPr>
          <a:r>
            <a:rPr lang="en-US" altLang="zh-CN" sz="1200" b="1" i="0" dirty="0"/>
            <a:t>Partner</a:t>
          </a:r>
        </a:p>
        <a:p>
          <a:pPr>
            <a:lnSpc>
              <a:spcPts val="1000"/>
            </a:lnSpc>
            <a:spcAft>
              <a:spcPts val="0"/>
            </a:spcAft>
          </a:pPr>
          <a:endParaRPr lang="en-US" altLang="zh-CN" sz="1200" b="1" i="1" dirty="0"/>
        </a:p>
        <a:p>
          <a:pPr>
            <a:lnSpc>
              <a:spcPts val="1000"/>
            </a:lnSpc>
            <a:spcAft>
              <a:spcPts val="0"/>
            </a:spcAft>
          </a:pPr>
          <a:endParaRPr lang="en-US" altLang="zh-CN" sz="1000" i="1" dirty="0"/>
        </a:p>
        <a:p>
          <a:pPr>
            <a:lnSpc>
              <a:spcPts val="1000"/>
            </a:lnSpc>
            <a:spcAft>
              <a:spcPts val="0"/>
            </a:spcAft>
          </a:pPr>
          <a:r>
            <a:rPr lang="en-US" altLang="zh-CN" sz="1000" i="1" dirty="0"/>
            <a:t>Trader</a:t>
          </a:r>
        </a:p>
        <a:p>
          <a:pPr>
            <a:lnSpc>
              <a:spcPts val="1000"/>
            </a:lnSpc>
            <a:spcAft>
              <a:spcPts val="0"/>
            </a:spcAft>
          </a:pPr>
          <a:r>
            <a:rPr lang="zh-CN" altLang="en-US" sz="1000" i="1" dirty="0"/>
            <a:t>代理商</a:t>
          </a:r>
        </a:p>
      </dgm:t>
    </dgm:pt>
    <dgm:pt modelId="{A2F83C55-A17B-41F9-A1F1-E4131D90D0BC}" type="parTrans" cxnId="{5463E301-2551-4A48-8C65-F0B020A98152}">
      <dgm:prSet/>
      <dgm:spPr/>
      <dgm:t>
        <a:bodyPr/>
        <a:lstStyle/>
        <a:p>
          <a:endParaRPr lang="zh-CN" altLang="en-US" sz="1200"/>
        </a:p>
      </dgm:t>
    </dgm:pt>
    <dgm:pt modelId="{BD639957-0C9E-4949-918D-66129C402562}" type="sibTrans" cxnId="{5463E301-2551-4A48-8C65-F0B020A98152}">
      <dgm:prSet/>
      <dgm:spPr/>
      <dgm:t>
        <a:bodyPr/>
        <a:lstStyle/>
        <a:p>
          <a:endParaRPr lang="zh-CN" altLang="en-US" sz="1200"/>
        </a:p>
      </dgm:t>
    </dgm:pt>
    <dgm:pt modelId="{377019FD-73BE-449E-8186-BF07F05ACC6C}">
      <dgm:prSet phldrT="[文本]" custT="1"/>
      <dgm:spPr/>
      <dgm:t>
        <a:bodyPr lIns="0" tIns="0" rIns="0" bIns="0"/>
        <a:lstStyle/>
        <a:p>
          <a:pPr algn="l">
            <a:lnSpc>
              <a:spcPts val="1400"/>
            </a:lnSpc>
            <a:spcAft>
              <a:spcPts val="0"/>
            </a:spcAft>
          </a:pPr>
          <a:r>
            <a:rPr lang="en-US" altLang="zh-CN" sz="1200" b="1" i="0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Partner</a:t>
          </a:r>
        </a:p>
        <a:p>
          <a:pPr algn="l">
            <a:lnSpc>
              <a:spcPts val="1400"/>
            </a:lnSpc>
            <a:spcAft>
              <a:spcPts val="0"/>
            </a:spcAft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algn="l">
            <a:lnSpc>
              <a:spcPts val="1400"/>
            </a:lnSpc>
            <a:spcAft>
              <a:spcPts val="0"/>
            </a:spcAft>
          </a:pPr>
          <a:r>
            <a:rPr lang="en-US" altLang="zh-CN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IDH</a:t>
          </a:r>
        </a:p>
        <a:p>
          <a:pPr algn="l">
            <a:lnSpc>
              <a:spcPts val="1400"/>
            </a:lnSpc>
            <a:spcAft>
              <a:spcPts val="0"/>
            </a:spcAft>
          </a:pPr>
          <a:r>
            <a:rPr lang="zh-CN" altLang="en-US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方案商</a:t>
          </a:r>
        </a:p>
      </dgm:t>
    </dgm:pt>
    <dgm:pt modelId="{C3CC34CE-3169-4195-9A07-36FE0A76F76B}" type="parTrans" cxnId="{FAB369C9-5D3E-46A4-A2BE-FC86EC56E8E6}">
      <dgm:prSet/>
      <dgm:spPr/>
      <dgm:t>
        <a:bodyPr/>
        <a:lstStyle/>
        <a:p>
          <a:endParaRPr lang="zh-CN" altLang="en-US" sz="1200"/>
        </a:p>
      </dgm:t>
    </dgm:pt>
    <dgm:pt modelId="{72887D2F-02D9-42AE-AA56-580AD2791D38}" type="sibTrans" cxnId="{FAB369C9-5D3E-46A4-A2BE-FC86EC56E8E6}">
      <dgm:prSet/>
      <dgm:spPr/>
      <dgm:t>
        <a:bodyPr/>
        <a:lstStyle/>
        <a:p>
          <a:endParaRPr lang="zh-CN" altLang="en-US" sz="1200"/>
        </a:p>
      </dgm:t>
    </dgm:pt>
    <dgm:pt modelId="{101BE99D-188A-4324-8D39-C7C38DC35D1A}" type="pres">
      <dgm:prSet presAssocID="{C9F626F1-3C7E-4AB1-887B-411AF0DAF4FA}" presName="composite" presStyleCnt="0">
        <dgm:presLayoutVars>
          <dgm:chMax val="1"/>
          <dgm:dir/>
          <dgm:resizeHandles val="exact"/>
        </dgm:presLayoutVars>
      </dgm:prSet>
      <dgm:spPr/>
    </dgm:pt>
    <dgm:pt modelId="{8AB9A9B9-DE64-4FDC-812B-AD4EBF773AF6}" type="pres">
      <dgm:prSet presAssocID="{C9F626F1-3C7E-4AB1-887B-411AF0DAF4FA}" presName="radial" presStyleCnt="0">
        <dgm:presLayoutVars>
          <dgm:animLvl val="ctr"/>
        </dgm:presLayoutVars>
      </dgm:prSet>
      <dgm:spPr/>
    </dgm:pt>
    <dgm:pt modelId="{6250EF0D-6091-4A3F-8A70-51EDF2330EC5}" type="pres">
      <dgm:prSet presAssocID="{6627FA14-D5B8-495A-81E7-03344D38CA23}" presName="centerShape" presStyleLbl="vennNode1" presStyleIdx="0" presStyleCnt="5" custScaleX="203470" custScaleY="174653"/>
      <dgm:spPr/>
    </dgm:pt>
    <dgm:pt modelId="{972A9A6B-1B0D-4049-A733-98FA58878E2D}" type="pres">
      <dgm:prSet presAssocID="{77DDFB41-6171-4B9A-9C90-B795BB9DB0A4}" presName="node" presStyleLbl="vennNode1" presStyleIdx="1" presStyleCnt="5" custScaleX="273382" custScaleY="220481" custRadScaleRad="99824" custRadScaleInc="-483">
        <dgm:presLayoutVars>
          <dgm:bulletEnabled val="1"/>
        </dgm:presLayoutVars>
      </dgm:prSet>
      <dgm:spPr/>
    </dgm:pt>
    <dgm:pt modelId="{180A00A8-2A80-4C01-8921-E02524A10950}" type="pres">
      <dgm:prSet presAssocID="{CB90CC3E-4F46-4D69-A7F1-89E1DABB4066}" presName="node" presStyleLbl="vennNode1" presStyleIdx="2" presStyleCnt="5" custScaleX="264880" custScaleY="258299" custRadScaleRad="128010" custRadScaleInc="-3663">
        <dgm:presLayoutVars>
          <dgm:bulletEnabled val="1"/>
        </dgm:presLayoutVars>
      </dgm:prSet>
      <dgm:spPr/>
    </dgm:pt>
    <dgm:pt modelId="{748C69CC-F439-4C8A-A83F-7098C756A145}" type="pres">
      <dgm:prSet presAssocID="{2665B3C0-C391-4923-B97E-E360A7D2ED18}" presName="node" presStyleLbl="vennNode1" presStyleIdx="3" presStyleCnt="5" custScaleX="279921" custScaleY="228473" custRadScaleRad="99155" custRadScaleInc="-1175">
        <dgm:presLayoutVars>
          <dgm:bulletEnabled val="1"/>
        </dgm:presLayoutVars>
      </dgm:prSet>
      <dgm:spPr/>
    </dgm:pt>
    <dgm:pt modelId="{4D0C5E29-FA43-47CF-A379-07764516868B}" type="pres">
      <dgm:prSet presAssocID="{377019FD-73BE-449E-8186-BF07F05ACC6C}" presName="node" presStyleLbl="vennNode1" presStyleIdx="4" presStyleCnt="5" custScaleX="272473" custScaleY="252297" custRadScaleRad="127847" custRadScaleInc="2834">
        <dgm:presLayoutVars>
          <dgm:bulletEnabled val="1"/>
        </dgm:presLayoutVars>
      </dgm:prSet>
      <dgm:spPr/>
    </dgm:pt>
  </dgm:ptLst>
  <dgm:cxnLst>
    <dgm:cxn modelId="{5463E301-2551-4A48-8C65-F0B020A98152}" srcId="{6627FA14-D5B8-495A-81E7-03344D38CA23}" destId="{2665B3C0-C391-4923-B97E-E360A7D2ED18}" srcOrd="2" destOrd="0" parTransId="{A2F83C55-A17B-41F9-A1F1-E4131D90D0BC}" sibTransId="{BD639957-0C9E-4949-918D-66129C402562}"/>
    <dgm:cxn modelId="{FFD0B03B-D6F5-4ECF-B066-2065F2272672}" type="presOf" srcId="{6627FA14-D5B8-495A-81E7-03344D38CA23}" destId="{6250EF0D-6091-4A3F-8A70-51EDF2330EC5}" srcOrd="0" destOrd="0" presId="urn:microsoft.com/office/officeart/2005/8/layout/radial3"/>
    <dgm:cxn modelId="{E85F1E5F-CE2F-4C93-9B38-7A859067F0E9}" type="presOf" srcId="{C9F626F1-3C7E-4AB1-887B-411AF0DAF4FA}" destId="{101BE99D-188A-4324-8D39-C7C38DC35D1A}" srcOrd="0" destOrd="0" presId="urn:microsoft.com/office/officeart/2005/8/layout/radial3"/>
    <dgm:cxn modelId="{BDD33A62-1588-4EC7-8800-EFA2174B167D}" type="presOf" srcId="{77DDFB41-6171-4B9A-9C90-B795BB9DB0A4}" destId="{972A9A6B-1B0D-4049-A733-98FA58878E2D}" srcOrd="0" destOrd="0" presId="urn:microsoft.com/office/officeart/2005/8/layout/radial3"/>
    <dgm:cxn modelId="{AC30B96D-C2AB-4E22-AFCB-15248D626ABD}" type="presOf" srcId="{CB90CC3E-4F46-4D69-A7F1-89E1DABB4066}" destId="{180A00A8-2A80-4C01-8921-E02524A10950}" srcOrd="0" destOrd="0" presId="urn:microsoft.com/office/officeart/2005/8/layout/radial3"/>
    <dgm:cxn modelId="{9317FC53-FB17-4F44-8DCE-68476D663D0A}" type="presOf" srcId="{2665B3C0-C391-4923-B97E-E360A7D2ED18}" destId="{748C69CC-F439-4C8A-A83F-7098C756A145}" srcOrd="0" destOrd="0" presId="urn:microsoft.com/office/officeart/2005/8/layout/radial3"/>
    <dgm:cxn modelId="{6B60327D-872F-43AD-A860-C8509376A7BA}" srcId="{C9F626F1-3C7E-4AB1-887B-411AF0DAF4FA}" destId="{6627FA14-D5B8-495A-81E7-03344D38CA23}" srcOrd="0" destOrd="0" parTransId="{528F5D21-8232-4A2F-997B-A17E56BA39B6}" sibTransId="{A88E042D-0D26-4D35-B425-3157B8096B92}"/>
    <dgm:cxn modelId="{A760DCA7-58A4-494D-98CF-F08262977756}" srcId="{6627FA14-D5B8-495A-81E7-03344D38CA23}" destId="{CB90CC3E-4F46-4D69-A7F1-89E1DABB4066}" srcOrd="1" destOrd="0" parTransId="{E0213255-E073-4CC5-A68F-B71D868FD8EB}" sibTransId="{C6963973-A398-4249-BEED-341D519BC7CB}"/>
    <dgm:cxn modelId="{FAB369C9-5D3E-46A4-A2BE-FC86EC56E8E6}" srcId="{6627FA14-D5B8-495A-81E7-03344D38CA23}" destId="{377019FD-73BE-449E-8186-BF07F05ACC6C}" srcOrd="3" destOrd="0" parTransId="{C3CC34CE-3169-4195-9A07-36FE0A76F76B}" sibTransId="{72887D2F-02D9-42AE-AA56-580AD2791D38}"/>
    <dgm:cxn modelId="{5BD1D8CB-9B24-4E3D-800B-DA75D8EE14BA}" srcId="{6627FA14-D5B8-495A-81E7-03344D38CA23}" destId="{77DDFB41-6171-4B9A-9C90-B795BB9DB0A4}" srcOrd="0" destOrd="0" parTransId="{B0A9C027-CA00-45F9-AB12-430CBF596FCC}" sibTransId="{AB35AB04-D818-4ECE-842F-F20FF767F605}"/>
    <dgm:cxn modelId="{A7E61DCF-C7F6-4B2B-8DDF-20E9E9F46DF3}" type="presOf" srcId="{377019FD-73BE-449E-8186-BF07F05ACC6C}" destId="{4D0C5E29-FA43-47CF-A379-07764516868B}" srcOrd="0" destOrd="0" presId="urn:microsoft.com/office/officeart/2005/8/layout/radial3"/>
    <dgm:cxn modelId="{C5480CFB-5496-4392-913E-3058ECD5FD4C}" type="presParOf" srcId="{101BE99D-188A-4324-8D39-C7C38DC35D1A}" destId="{8AB9A9B9-DE64-4FDC-812B-AD4EBF773AF6}" srcOrd="0" destOrd="0" presId="urn:microsoft.com/office/officeart/2005/8/layout/radial3"/>
    <dgm:cxn modelId="{F564D301-6653-409D-8FCE-4EEB1E88D77F}" type="presParOf" srcId="{8AB9A9B9-DE64-4FDC-812B-AD4EBF773AF6}" destId="{6250EF0D-6091-4A3F-8A70-51EDF2330EC5}" srcOrd="0" destOrd="0" presId="urn:microsoft.com/office/officeart/2005/8/layout/radial3"/>
    <dgm:cxn modelId="{E8377943-9FCC-472C-970A-832C6F069FF5}" type="presParOf" srcId="{8AB9A9B9-DE64-4FDC-812B-AD4EBF773AF6}" destId="{972A9A6B-1B0D-4049-A733-98FA58878E2D}" srcOrd="1" destOrd="0" presId="urn:microsoft.com/office/officeart/2005/8/layout/radial3"/>
    <dgm:cxn modelId="{639DC833-F6BB-40B2-A03F-A19F13327022}" type="presParOf" srcId="{8AB9A9B9-DE64-4FDC-812B-AD4EBF773AF6}" destId="{180A00A8-2A80-4C01-8921-E02524A10950}" srcOrd="2" destOrd="0" presId="urn:microsoft.com/office/officeart/2005/8/layout/radial3"/>
    <dgm:cxn modelId="{C741E533-1C67-460C-B8E5-D31756948C53}" type="presParOf" srcId="{8AB9A9B9-DE64-4FDC-812B-AD4EBF773AF6}" destId="{748C69CC-F439-4C8A-A83F-7098C756A145}" srcOrd="3" destOrd="0" presId="urn:microsoft.com/office/officeart/2005/8/layout/radial3"/>
    <dgm:cxn modelId="{C3D5C569-16BB-47C8-B717-2BFA3E40B201}" type="presParOf" srcId="{8AB9A9B9-DE64-4FDC-812B-AD4EBF773AF6}" destId="{4D0C5E29-FA43-47CF-A379-07764516868B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50EF0D-6091-4A3F-8A70-51EDF2330EC5}">
      <dsp:nvSpPr>
        <dsp:cNvPr id="0" name=""/>
        <dsp:cNvSpPr/>
      </dsp:nvSpPr>
      <dsp:spPr>
        <a:xfrm>
          <a:off x="786996" y="151689"/>
          <a:ext cx="2292389" cy="1967723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ts val="2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九音科技</a:t>
          </a:r>
          <a:endParaRPr lang="en-US" altLang="zh-CN" sz="2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889000">
            <a:lnSpc>
              <a:spcPts val="2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Soundec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600" b="0" i="1" kern="1200" dirty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SDK </a:t>
          </a:r>
          <a:r>
            <a:rPr lang="zh-CN" altLang="en-US" sz="1600" b="0" i="1" kern="1200" dirty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开发平台</a:t>
          </a:r>
          <a:endParaRPr lang="zh-CN" altLang="en-US" sz="2000" b="0" i="1" kern="1200" dirty="0">
            <a:effectLst/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122709" y="439855"/>
        <a:ext cx="1620963" cy="1391391"/>
      </dsp:txXfrm>
    </dsp:sp>
    <dsp:sp modelId="{972A9A6B-1B0D-4049-A733-98FA58878E2D}">
      <dsp:nvSpPr>
        <dsp:cNvPr id="0" name=""/>
        <dsp:cNvSpPr/>
      </dsp:nvSpPr>
      <dsp:spPr>
        <a:xfrm>
          <a:off x="1156632" y="-348241"/>
          <a:ext cx="1540025" cy="1242021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alpha val="50000"/>
                <a:hueOff val="12177"/>
                <a:satOff val="-8529"/>
                <a:lumOff val="816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alpha val="50000"/>
                <a:hueOff val="12177"/>
                <a:satOff val="-8529"/>
                <a:lumOff val="816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alpha val="50000"/>
                <a:hueOff val="12177"/>
                <a:satOff val="-8529"/>
                <a:lumOff val="816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Algorithm</a:t>
          </a:r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算法公司</a:t>
          </a: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b="1" i="0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Partner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900" b="1" i="1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900" i="1" kern="1200" dirty="0"/>
        </a:p>
      </dsp:txBody>
      <dsp:txXfrm>
        <a:off x="1382163" y="-166351"/>
        <a:ext cx="1088963" cy="878241"/>
      </dsp:txXfrm>
    </dsp:sp>
    <dsp:sp modelId="{180A00A8-2A80-4C01-8921-E02524A10950}">
      <dsp:nvSpPr>
        <dsp:cNvPr id="0" name=""/>
        <dsp:cNvSpPr/>
      </dsp:nvSpPr>
      <dsp:spPr>
        <a:xfrm>
          <a:off x="2291720" y="344394"/>
          <a:ext cx="1492131" cy="145505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alpha val="50000"/>
                <a:hueOff val="24354"/>
                <a:satOff val="-17058"/>
                <a:lumOff val="1633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alpha val="50000"/>
                <a:hueOff val="24354"/>
                <a:satOff val="-17058"/>
                <a:lumOff val="1633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alpha val="50000"/>
                <a:hueOff val="24354"/>
                <a:satOff val="-17058"/>
                <a:lumOff val="1633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r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b="1" i="0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Partner</a:t>
          </a:r>
        </a:p>
        <a:p>
          <a:pPr marL="0" lvl="0" indent="0" algn="r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b="1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indent="0" algn="r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000" i="1" kern="1200" dirty="0"/>
            <a:t>Brand</a:t>
          </a:r>
          <a:r>
            <a:rPr lang="zh-CN" altLang="en-US" sz="1000" i="1" kern="1200" dirty="0"/>
            <a:t> </a:t>
          </a:r>
          <a:endParaRPr lang="en-US" altLang="zh-CN" sz="1000" i="1" kern="1200" dirty="0"/>
        </a:p>
        <a:p>
          <a:pPr marL="0" lvl="0" indent="0" algn="r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000" i="1" kern="1200" dirty="0"/>
            <a:t>终端品牌</a:t>
          </a:r>
        </a:p>
      </dsp:txBody>
      <dsp:txXfrm>
        <a:off x="2510238" y="557482"/>
        <a:ext cx="1055095" cy="1028883"/>
      </dsp:txXfrm>
    </dsp:sp>
    <dsp:sp modelId="{748C69CC-F439-4C8A-A83F-7098C756A145}">
      <dsp:nvSpPr>
        <dsp:cNvPr id="0" name=""/>
        <dsp:cNvSpPr/>
      </dsp:nvSpPr>
      <dsp:spPr>
        <a:xfrm>
          <a:off x="1160577" y="1348907"/>
          <a:ext cx="1576861" cy="1287042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alpha val="50000"/>
                <a:hueOff val="36531"/>
                <a:satOff val="-25587"/>
                <a:lumOff val="245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alpha val="50000"/>
                <a:hueOff val="36531"/>
                <a:satOff val="-25587"/>
                <a:lumOff val="245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alpha val="50000"/>
                <a:hueOff val="36531"/>
                <a:satOff val="-25587"/>
                <a:lumOff val="245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/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200" b="1" i="1" kern="1200" dirty="0"/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200" b="1" i="0" kern="1200" dirty="0"/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b="1" i="0" kern="1200" dirty="0"/>
            <a:t>Partner</a:t>
          </a:r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200" b="1" i="1" kern="1200" dirty="0"/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/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000" i="1" kern="1200" dirty="0"/>
            <a:t>Trader</a:t>
          </a:r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000" i="1" kern="1200" dirty="0"/>
            <a:t>代理商</a:t>
          </a:r>
        </a:p>
      </dsp:txBody>
      <dsp:txXfrm>
        <a:off x="1391503" y="1537390"/>
        <a:ext cx="1115009" cy="910076"/>
      </dsp:txXfrm>
    </dsp:sp>
    <dsp:sp modelId="{4D0C5E29-FA43-47CF-A379-07764516868B}">
      <dsp:nvSpPr>
        <dsp:cNvPr id="0" name=""/>
        <dsp:cNvSpPr/>
      </dsp:nvSpPr>
      <dsp:spPr>
        <a:xfrm>
          <a:off x="61816" y="375751"/>
          <a:ext cx="1534904" cy="1421248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alpha val="50000"/>
                <a:hueOff val="48708"/>
                <a:satOff val="-34116"/>
                <a:lumOff val="3267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alpha val="50000"/>
                <a:hueOff val="48708"/>
                <a:satOff val="-34116"/>
                <a:lumOff val="3267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alpha val="50000"/>
                <a:hueOff val="48708"/>
                <a:satOff val="-34116"/>
                <a:lumOff val="3267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b="1" i="0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Partner</a:t>
          </a:r>
        </a:p>
        <a:p>
          <a:pPr marL="0" lvl="0" indent="0" algn="l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indent="0" algn="l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IDH</a:t>
          </a:r>
        </a:p>
        <a:p>
          <a:pPr marL="0" lvl="0" indent="0" algn="l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方案商</a:t>
          </a:r>
        </a:p>
      </dsp:txBody>
      <dsp:txXfrm>
        <a:off x="286597" y="583888"/>
        <a:ext cx="1085342" cy="10049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3C19865-0B95-4574-5B38-60ECB29657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6C3989-E65B-890E-52D9-6A1174D68C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3C93F3-063C-4A14-A8D6-330BE16408C6}" type="datetimeFigureOut">
              <a:rPr lang="zh-CN" altLang="en-US" smtClean="0"/>
              <a:t>2023/2/28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3BD74C8-9BAD-2305-680F-AC608AE3D91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4F3D64B-BA4E-671F-2E33-645C0C9482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D66551-9502-4013-9C74-BB36704683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500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6B842EB-A00D-80FD-5714-B899DEF33A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3F428B1-99BE-7F7B-EC80-A41F1C191BD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81DF423-7018-4A8E-BD3D-AF1134789E63}" type="datetimeFigureOut">
              <a:rPr lang="zh-CN" altLang="en-US"/>
              <a:pPr>
                <a:defRPr/>
              </a:pPr>
              <a:t>2023/2/28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36EB4330-9950-9F7C-3EBC-D4ACE0EC8A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22F16838-1665-DB2B-09A7-876924AF1E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CFDA88-EB22-6EF2-2512-48E895362D8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94B19C4-2069-2168-94C2-0209CA4FAD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5015085-729D-44ED-A8C6-8D5B4E51B30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13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42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71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00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385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263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140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017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0374C9-FA13-47D4-AB72-9DB66F8D76D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>
            <a:extLst>
              <a:ext uri="{FF2B5EF4-FFF2-40B4-BE49-F238E27FC236}">
                <a16:creationId xmlns:a16="http://schemas.microsoft.com/office/drawing/2014/main" id="{5F089B89-6257-A9EE-4CD4-77A430A285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>
            <a:extLst>
              <a:ext uri="{FF2B5EF4-FFF2-40B4-BE49-F238E27FC236}">
                <a16:creationId xmlns:a16="http://schemas.microsoft.com/office/drawing/2014/main" id="{A2070080-2C13-57A1-1BAF-211B027D573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2292" name="灯片编号占位符 3">
            <a:extLst>
              <a:ext uri="{FF2B5EF4-FFF2-40B4-BE49-F238E27FC236}">
                <a16:creationId xmlns:a16="http://schemas.microsoft.com/office/drawing/2014/main" id="{F6C1D07B-2A51-27A0-3F86-3C5367E9A5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213" fontAlgn="base">
              <a:spcBef>
                <a:spcPct val="0"/>
              </a:spcBef>
              <a:spcAft>
                <a:spcPct val="0"/>
              </a:spcAft>
            </a:pPr>
            <a:fld id="{2FBDF229-ABCA-498A-B69D-ECE1A9FFA288}" type="slidenum">
              <a:rPr lang="en-US" altLang="zh-CN" sz="1200" smtClean="0">
                <a:latin typeface="Calibri" panose="020F0502020204030204" pitchFamily="34" charset="0"/>
              </a:rPr>
              <a:pPr defTabSz="684213"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>
            <a:extLst>
              <a:ext uri="{FF2B5EF4-FFF2-40B4-BE49-F238E27FC236}">
                <a16:creationId xmlns:a16="http://schemas.microsoft.com/office/drawing/2014/main" id="{2DC988DC-D049-7398-6B16-CEB41AB862C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>
            <a:extLst>
              <a:ext uri="{FF2B5EF4-FFF2-40B4-BE49-F238E27FC236}">
                <a16:creationId xmlns:a16="http://schemas.microsoft.com/office/drawing/2014/main" id="{D24CF513-519B-7278-EE43-7765DE9E525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0244" name="灯片编号占位符 3">
            <a:extLst>
              <a:ext uri="{FF2B5EF4-FFF2-40B4-BE49-F238E27FC236}">
                <a16:creationId xmlns:a16="http://schemas.microsoft.com/office/drawing/2014/main" id="{37AC7DBF-C55D-CF56-A059-257E4DE5E8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213" fontAlgn="base">
              <a:spcBef>
                <a:spcPct val="0"/>
              </a:spcBef>
              <a:spcAft>
                <a:spcPct val="0"/>
              </a:spcAft>
            </a:pPr>
            <a:fld id="{D06BB4F3-A666-43C6-9293-B5E4679C6F29}" type="slidenum">
              <a:rPr lang="en-US" altLang="zh-CN" sz="1200" smtClean="0">
                <a:latin typeface="Calibri" panose="020F0502020204030204" pitchFamily="34" charset="0"/>
              </a:rPr>
              <a:pPr defTabSz="684213"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204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>
            <a:extLst>
              <a:ext uri="{FF2B5EF4-FFF2-40B4-BE49-F238E27FC236}">
                <a16:creationId xmlns:a16="http://schemas.microsoft.com/office/drawing/2014/main" id="{BE17343C-E8E4-D3F1-E254-E2A3BEE735F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6" name="灯片编号占位符 3">
            <a:extLst>
              <a:ext uri="{FF2B5EF4-FFF2-40B4-BE49-F238E27FC236}">
                <a16:creationId xmlns:a16="http://schemas.microsoft.com/office/drawing/2014/main" id="{BF7B324D-49EE-1F76-D6C4-BF7D144B37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213" fontAlgn="base">
              <a:spcBef>
                <a:spcPct val="0"/>
              </a:spcBef>
              <a:spcAft>
                <a:spcPct val="0"/>
              </a:spcAft>
            </a:pPr>
            <a:fld id="{CD353B91-C421-4032-9101-8DF10DDA5CE8}" type="slidenum">
              <a:rPr lang="zh-CN" altLang="en-US" sz="1200" smtClean="0">
                <a:latin typeface="Calibri" panose="020F0502020204030204" pitchFamily="34" charset="0"/>
                <a:ea typeface="宋体" panose="02010600030101010101" pitchFamily="2" charset="-122"/>
              </a:rPr>
              <a:pPr defTabSz="684213"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备注占位符 1">
            <a:extLst>
              <a:ext uri="{FF2B5EF4-FFF2-40B4-BE49-F238E27FC236}">
                <a16:creationId xmlns:a16="http://schemas.microsoft.com/office/drawing/2014/main" id="{2FB95B81-4A4A-F6D7-42FE-13BA5AAA40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7273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D06BB4F3-A666-43C6-9293-B5E4679C6F29}" type="slidenum">
              <a:rPr lang="en-US" altLang="zh-CN" sz="1200" smtClean="0">
                <a:latin typeface="Calibri" panose="020F0502020204030204" pitchFamily="34" charset="0"/>
              </a:rPr>
              <a:t>9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>
            <a:extLst>
              <a:ext uri="{FF2B5EF4-FFF2-40B4-BE49-F238E27FC236}">
                <a16:creationId xmlns:a16="http://schemas.microsoft.com/office/drawing/2014/main" id="{94401527-E141-A1BF-C3A2-40112DD1B11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>
            <a:extLst>
              <a:ext uri="{FF2B5EF4-FFF2-40B4-BE49-F238E27FC236}">
                <a16:creationId xmlns:a16="http://schemas.microsoft.com/office/drawing/2014/main" id="{0D409D42-806C-DA72-31D0-0439CD044EF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P7 SNC 8600 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芯片技术概要 （续）</a:t>
            </a:r>
          </a:p>
          <a:p>
            <a:pPr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功耗</a:t>
            </a:r>
            <a:r>
              <a:rPr lang="zh-CN" altLang="zh-CN" sz="18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：不同应用下功耗差异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封装方式</a:t>
            </a:r>
          </a:p>
          <a:p>
            <a:pPr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其他重要信息</a:t>
            </a:r>
          </a:p>
          <a:p>
            <a:pPr marL="285750" indent="-285750" algn="just">
              <a:buFontTx/>
              <a:buChar char="-"/>
            </a:pPr>
            <a:endParaRPr lang="en-US" altLang="zh-CN" sz="12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1200" dirty="0"/>
          </a:p>
          <a:p>
            <a:r>
              <a:rPr lang="en-US" altLang="zh-CN" sz="1200" dirty="0"/>
              <a:t>2023-2-10</a:t>
            </a:r>
            <a:r>
              <a:rPr lang="zh-CN" altLang="en-US" sz="1200" dirty="0"/>
              <a:t>：</a:t>
            </a:r>
            <a:endParaRPr lang="en-US" altLang="zh-CN" sz="1200" dirty="0"/>
          </a:p>
          <a:p>
            <a:pPr eaLnBrk="1" hangingPunct="1">
              <a:spcBef>
                <a:spcPct val="0"/>
              </a:spcBef>
            </a:pPr>
            <a:r>
              <a:rPr lang="zh-CN" altLang="en-US" dirty="0"/>
              <a:t>是否分应用列出功耗（参考</a:t>
            </a:r>
            <a:r>
              <a:rPr lang="en-US" altLang="zh-CN" dirty="0"/>
              <a:t>ADI</a:t>
            </a:r>
            <a:r>
              <a:rPr lang="zh-CN" altLang="en-US" dirty="0"/>
              <a:t>），硬件设计相关的主要参数：功耗、</a:t>
            </a:r>
            <a:r>
              <a:rPr lang="en-US" altLang="zh-CN" dirty="0"/>
              <a:t>snr</a:t>
            </a:r>
            <a:endParaRPr lang="zh-CN" altLang="en-US" dirty="0"/>
          </a:p>
        </p:txBody>
      </p:sp>
      <p:sp>
        <p:nvSpPr>
          <p:cNvPr id="20484" name="灯片编号占位符 3">
            <a:extLst>
              <a:ext uri="{FF2B5EF4-FFF2-40B4-BE49-F238E27FC236}">
                <a16:creationId xmlns:a16="http://schemas.microsoft.com/office/drawing/2014/main" id="{CAFC6043-BF6D-A62F-5DC3-011C23652B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213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pPr defTabSz="684213"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4D48401-BDF2-1E7A-CEF0-F71AB78B9376}"/>
              </a:ext>
            </a:extLst>
          </p:cNvPr>
          <p:cNvSpPr/>
          <p:nvPr userDrawn="1"/>
        </p:nvSpPr>
        <p:spPr>
          <a:xfrm>
            <a:off x="0" y="414338"/>
            <a:ext cx="420688" cy="42703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2F78E84-D282-7802-A8D9-71C685357F99}"/>
              </a:ext>
            </a:extLst>
          </p:cNvPr>
          <p:cNvSpPr/>
          <p:nvPr userDrawn="1"/>
        </p:nvSpPr>
        <p:spPr>
          <a:xfrm>
            <a:off x="454025" y="414338"/>
            <a:ext cx="85725" cy="42703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531E1ED-1D7C-F6AA-64DE-17393738A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B1179C6-A434-BDD7-20AC-583BFD6B7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F2671B8-D5E5-C871-FA1E-2B4F4B215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6364337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4F9B76-5C4F-AB8B-752D-6CBFDBE70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894F71-CA00-CA95-AB50-2B0B4A0FF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47AC0B-9E11-B957-B97E-B4BC03457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9139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4FDC83C-2AD8-E757-F1B7-C5F36B98878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C97ABCAD-E44F-354D-05F7-A74B5E9D1F6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D7C02-A348-6D9E-9A07-1B976AE986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685754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26494-9BDA-A958-7636-0BB362DD98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685754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69718-ACB0-BC63-D3A7-0E7D9B83C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685754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fld id="{84543B02-B5C3-48B4-A10E-C9FED9D43D25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6" r:id="rId2"/>
  </p:sldLayoutIdLst>
  <p:hf hdr="0"/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华文细黑" panose="02010600040101010101" pitchFamily="2" charset="-122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9.png"/><Relationship Id="rId7" Type="http://schemas.openxmlformats.org/officeDocument/2006/relationships/image" Target="../media/image4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JPG"/><Relationship Id="rId10" Type="http://schemas.microsoft.com/office/2007/relationships/hdphoto" Target="../media/hdphoto3.wdp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dev.soundec.com/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jpeg"/><Relationship Id="rId18" Type="http://schemas.openxmlformats.org/officeDocument/2006/relationships/image" Target="../media/image23.pn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image" Target="../media/image15.png"/><Relationship Id="rId18" Type="http://schemas.openxmlformats.org/officeDocument/2006/relationships/image" Target="../media/image21.png"/><Relationship Id="rId3" Type="http://schemas.openxmlformats.org/officeDocument/2006/relationships/image" Target="../media/image29.png"/><Relationship Id="rId21" Type="http://schemas.openxmlformats.org/officeDocument/2006/relationships/diagramData" Target="../diagrams/data1.xml"/><Relationship Id="rId7" Type="http://schemas.openxmlformats.org/officeDocument/2006/relationships/image" Target="../media/image32.jpeg"/><Relationship Id="rId12" Type="http://schemas.openxmlformats.org/officeDocument/2006/relationships/image" Target="../media/image37.png"/><Relationship Id="rId17" Type="http://schemas.openxmlformats.org/officeDocument/2006/relationships/image" Target="../media/image19.png"/><Relationship Id="rId25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8.jpe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11" Type="http://schemas.openxmlformats.org/officeDocument/2006/relationships/image" Target="../media/image36.jpg"/><Relationship Id="rId24" Type="http://schemas.openxmlformats.org/officeDocument/2006/relationships/diagramColors" Target="../diagrams/colors1.xml"/><Relationship Id="rId5" Type="http://schemas.openxmlformats.org/officeDocument/2006/relationships/image" Target="../media/image30.png"/><Relationship Id="rId15" Type="http://schemas.openxmlformats.org/officeDocument/2006/relationships/image" Target="../media/image17.png"/><Relationship Id="rId23" Type="http://schemas.openxmlformats.org/officeDocument/2006/relationships/diagramQuickStyle" Target="../diagrams/quickStyle1.xml"/><Relationship Id="rId10" Type="http://schemas.openxmlformats.org/officeDocument/2006/relationships/image" Target="../media/image35.png"/><Relationship Id="rId19" Type="http://schemas.openxmlformats.org/officeDocument/2006/relationships/image" Target="../media/image22.png"/><Relationship Id="rId4" Type="http://schemas.openxmlformats.org/officeDocument/2006/relationships/image" Target="../media/image25.png"/><Relationship Id="rId9" Type="http://schemas.openxmlformats.org/officeDocument/2006/relationships/image" Target="../media/image34.png"/><Relationship Id="rId14" Type="http://schemas.openxmlformats.org/officeDocument/2006/relationships/image" Target="../media/image16.png"/><Relationship Id="rId22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9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5.png"/><Relationship Id="rId9" Type="http://schemas.openxmlformats.org/officeDocument/2006/relationships/image" Target="../media/image4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private/var/folders/4l/w4q5nvpd1dz44mqc998fxlp80000gn/T/com.kingsoft.wpsoffice.mac/photoedit2/20230227142816/temp.pngte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 descr="九音2logo-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01" y="2220754"/>
            <a:ext cx="643890" cy="70151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39691" y="2220754"/>
            <a:ext cx="650228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50" dirty="0">
                <a:solidFill>
                  <a:schemeClr val="bg1"/>
                </a:solidFill>
                <a:sym typeface="+mn-ea"/>
              </a:rPr>
              <a:t>SNC8x</a:t>
            </a:r>
            <a:r>
              <a:rPr lang="zh-CN" altLang="en-US" sz="4050" dirty="0">
                <a:solidFill>
                  <a:schemeClr val="bg1"/>
                </a:solidFill>
                <a:sym typeface="+mn-ea"/>
              </a:rPr>
              <a:t>系列专业音频处理器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925502" y="4274820"/>
            <a:ext cx="4931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  <a:sym typeface="+mn-ea"/>
              </a:rPr>
              <a:t>深圳市九音科技有限公司</a:t>
            </a:r>
            <a:endParaRPr lang="en-US" altLang="zh-CN" sz="1800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>
            <a:extLst>
              <a:ext uri="{FF2B5EF4-FFF2-40B4-BE49-F238E27FC236}">
                <a16:creationId xmlns:a16="http://schemas.microsoft.com/office/drawing/2014/main" id="{48AA0299-BCFB-6BDF-436F-A4A3FFFD3E3E}"/>
              </a:ext>
            </a:extLst>
          </p:cNvPr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9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>
            <a:extLst>
              <a:ext uri="{FF2B5EF4-FFF2-40B4-BE49-F238E27FC236}">
                <a16:creationId xmlns:a16="http://schemas.microsoft.com/office/drawing/2014/main" id="{8AC6CE87-58E9-69C9-93B9-78AFEE04C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239" y="404814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芯片信息</a:t>
            </a:r>
          </a:p>
        </p:txBody>
      </p:sp>
      <p:cxnSp>
        <p:nvCxnSpPr>
          <p:cNvPr id="22" name="原创设计师QQ598969553      _2">
            <a:extLst>
              <a:ext uri="{FF2B5EF4-FFF2-40B4-BE49-F238E27FC236}">
                <a16:creationId xmlns:a16="http://schemas.microsoft.com/office/drawing/2014/main" id="{FEDF0A5A-A84C-54B7-CFDF-42F3FA8189FE}"/>
              </a:ext>
            </a:extLst>
          </p:cNvPr>
          <p:cNvCxnSpPr>
            <a:cxnSpLocks/>
          </p:cNvCxnSpPr>
          <p:nvPr/>
        </p:nvCxnSpPr>
        <p:spPr>
          <a:xfrm>
            <a:off x="3690088" y="1717814"/>
            <a:ext cx="0" cy="2789959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6FDCE62E-5BDF-1269-0963-69D5D7482C3A}"/>
              </a:ext>
            </a:extLst>
          </p:cNvPr>
          <p:cNvGrpSpPr/>
          <p:nvPr/>
        </p:nvGrpSpPr>
        <p:grpSpPr>
          <a:xfrm>
            <a:off x="265190" y="1166108"/>
            <a:ext cx="2951679" cy="3450176"/>
            <a:chOff x="259746" y="1582618"/>
            <a:chExt cx="3935573" cy="4600233"/>
          </a:xfrm>
        </p:grpSpPr>
        <p:pic>
          <p:nvPicPr>
            <p:cNvPr id="19464" name="图片 102">
              <a:extLst>
                <a:ext uri="{FF2B5EF4-FFF2-40B4-BE49-F238E27FC236}">
                  <a16:creationId xmlns:a16="http://schemas.microsoft.com/office/drawing/2014/main" id="{FED15F20-0CBD-C3B5-EE10-DD1FCBD465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906"/>
            <a:stretch>
              <a:fillRect/>
            </a:stretch>
          </p:blipFill>
          <p:spPr bwMode="auto">
            <a:xfrm>
              <a:off x="259746" y="2199995"/>
              <a:ext cx="1184528" cy="1447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0CC76EF-7346-E6D9-64B2-3883C08C2133}"/>
                </a:ext>
              </a:extLst>
            </p:cNvPr>
            <p:cNvSpPr txBox="1"/>
            <p:nvPr/>
          </p:nvSpPr>
          <p:spPr>
            <a:xfrm>
              <a:off x="259746" y="1582618"/>
              <a:ext cx="3935573" cy="5751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spAutoFit/>
            </a:bodyPr>
            <a:lstStyle/>
            <a:p>
              <a:pPr algn="ctr" defTabSz="616148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Neue"/>
                  <a:sym typeface="Helvetica Neue"/>
                </a:rPr>
                <a:t>SNC8600: BGA80</a:t>
              </a:r>
            </a:p>
            <a:p>
              <a:pPr algn="ctr" defTabSz="616148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6.2mm; </a:t>
              </a:r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"/>
                </a:rPr>
                <a:t>D: 4.5mm; </a:t>
              </a:r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0.4mm; e1:</a:t>
              </a: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0.5mm </a:t>
              </a:r>
              <a:endPara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D2B4D8F-81B9-A65A-96DC-E8FEC20A0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4274" y="2291490"/>
              <a:ext cx="2485848" cy="1264949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2A5276C7-D7A3-2C0A-D42E-FBAD1802C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43949" y="4708565"/>
              <a:ext cx="2655350" cy="1474286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CC3791E-1311-1909-B330-29239073C8E6}"/>
                </a:ext>
              </a:extLst>
            </p:cNvPr>
            <p:cNvSpPr txBox="1"/>
            <p:nvPr/>
          </p:nvSpPr>
          <p:spPr>
            <a:xfrm>
              <a:off x="321338" y="4060870"/>
              <a:ext cx="3783071" cy="5751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spAutoFit/>
            </a:bodyPr>
            <a:lstStyle/>
            <a:p>
              <a:pPr algn="ctr" defTabSz="616148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Neue"/>
                  <a:sym typeface="Helvetica Neue"/>
                </a:rPr>
                <a:t>SNC8600A: BGA63</a:t>
              </a:r>
            </a:p>
            <a:p>
              <a:pPr algn="ctr" defTabSz="616148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3.5mm; </a:t>
              </a:r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"/>
                </a:rPr>
                <a:t>D: 4.5mm; </a:t>
              </a:r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0.5mm; e1:</a:t>
              </a: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0.5mm </a:t>
              </a:r>
              <a:endPara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8CB87D38-03FB-84C7-5903-B14AC99F9B74}"/>
                </a:ext>
              </a:extLst>
            </p:cNvPr>
            <p:cNvGrpSpPr/>
            <p:nvPr/>
          </p:nvGrpSpPr>
          <p:grpSpPr>
            <a:xfrm>
              <a:off x="321338" y="4779058"/>
              <a:ext cx="990352" cy="1259122"/>
              <a:chOff x="7511326" y="4031459"/>
              <a:chExt cx="992941" cy="1334084"/>
            </a:xfrm>
          </p:grpSpPr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1FBCCECE-B233-0623-C3E7-1F63AFCD54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641" t="27622" r="10560" b="29935"/>
              <a:stretch/>
            </p:blipFill>
            <p:spPr>
              <a:xfrm>
                <a:off x="7511326" y="4737799"/>
                <a:ext cx="992941" cy="627744"/>
              </a:xfrm>
              <a:prstGeom prst="rect">
                <a:avLst/>
              </a:prstGeom>
            </p:spPr>
          </p:pic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CDD959F4-342E-B141-4031-6387EDB49B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08" t="25996" r="52540" b="26688"/>
              <a:stretch/>
            </p:blipFill>
            <p:spPr>
              <a:xfrm>
                <a:off x="7587873" y="4031459"/>
                <a:ext cx="869772" cy="666774"/>
              </a:xfrm>
              <a:prstGeom prst="rect">
                <a:avLst/>
              </a:prstGeom>
            </p:spPr>
          </p:pic>
        </p:grpSp>
        <p:cxnSp>
          <p:nvCxnSpPr>
            <p:cNvPr id="29" name="原创设计师QQ598969553      _2">
              <a:extLst>
                <a:ext uri="{FF2B5EF4-FFF2-40B4-BE49-F238E27FC236}">
                  <a16:creationId xmlns:a16="http://schemas.microsoft.com/office/drawing/2014/main" id="{4EF9A2DD-C8F6-FDAC-3EFC-3AC561FE22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545" y="3924478"/>
              <a:ext cx="2461338" cy="231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83855EF9-A0E5-66F8-8A9C-F2208694B2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0"/>
            <a:ext cx="812842" cy="812842"/>
          </a:xfrm>
          <a:prstGeom prst="rect">
            <a:avLst/>
          </a:prstGeom>
        </p:spPr>
      </p:pic>
      <p:sp>
        <p:nvSpPr>
          <p:cNvPr id="16" name="日期占位符 12">
            <a:extLst>
              <a:ext uri="{FF2B5EF4-FFF2-40B4-BE49-F238E27FC236}">
                <a16:creationId xmlns:a16="http://schemas.microsoft.com/office/drawing/2014/main" id="{219F331D-C025-4992-B443-7D969622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4AEA3B-BBCD-74FD-A6F4-1668CD09A84E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291" y="1043706"/>
            <a:ext cx="5494553" cy="3694980"/>
          </a:xfrm>
          <a:prstGeom prst="rect">
            <a:avLst/>
          </a:prstGeom>
        </p:spPr>
      </p:pic>
    </p:spTree>
  </p:cSld>
  <p:clrMapOvr>
    <a:masterClrMapping/>
  </p:clrMapOvr>
  <p:transition advClick="0" advTm="5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08">
            <a:extLst>
              <a:ext uri="{FF2B5EF4-FFF2-40B4-BE49-F238E27FC236}">
                <a16:creationId xmlns:a16="http://schemas.microsoft.com/office/drawing/2014/main" id="{DFE306E0-B348-0D50-96A0-2ADC3BFF0C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239" y="404814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更多资料</a:t>
            </a:r>
          </a:p>
        </p:txBody>
      </p:sp>
      <p:sp>
        <p:nvSpPr>
          <p:cNvPr id="7" name="íṥḷïḍé">
            <a:extLst>
              <a:ext uri="{FF2B5EF4-FFF2-40B4-BE49-F238E27FC236}">
                <a16:creationId xmlns:a16="http://schemas.microsoft.com/office/drawing/2014/main" id="{89F16644-6C35-2A8A-A5CE-5DFF22E5CB81}"/>
              </a:ext>
            </a:extLst>
          </p:cNvPr>
          <p:cNvSpPr/>
          <p:nvPr/>
        </p:nvSpPr>
        <p:spPr bwMode="auto">
          <a:xfrm>
            <a:off x="762555" y="1209139"/>
            <a:ext cx="5177756" cy="3185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SNC8600 Datasheet</a:t>
            </a: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SNC8600 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可靠性报告</a:t>
            </a:r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SNC8600A Datasheet</a:t>
            </a: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SNC8600A 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可靠性报告</a:t>
            </a:r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EVA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开发板使用说明</a:t>
            </a:r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USB 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兼容性报告</a:t>
            </a:r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更多内容，请访问</a:t>
            </a:r>
            <a:r>
              <a:rPr lang="en-US" altLang="zh-CN" sz="16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6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2" action="ppaction://hlinkfile"/>
              </a:rPr>
              <a:t> https//dev.soundec.com</a:t>
            </a:r>
            <a:endParaRPr lang="en-US" altLang="zh-CN" sz="16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5DC26FD-61A3-97E1-95DC-552915749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0"/>
            <a:ext cx="812842" cy="812842"/>
          </a:xfrm>
          <a:prstGeom prst="rect">
            <a:avLst/>
          </a:prstGeom>
        </p:spPr>
      </p:pic>
      <p:sp>
        <p:nvSpPr>
          <p:cNvPr id="2" name="日期占位符 12">
            <a:extLst>
              <a:ext uri="{FF2B5EF4-FFF2-40B4-BE49-F238E27FC236}">
                <a16:creationId xmlns:a16="http://schemas.microsoft.com/office/drawing/2014/main" id="{B9938EF3-FB3C-1E45-6821-EE4C92CDF9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91371610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private/var/folders/4l/w4q5nvpd1dz44mqc998fxlp80000gn/T/com.kingsoft.wpsoffice.mac/photoedit2/20230227142816/temp.png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 descr="九音2logo-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01" y="2220754"/>
            <a:ext cx="643890" cy="70151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14234" y="2160523"/>
            <a:ext cx="493109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500" dirty="0">
                <a:solidFill>
                  <a:schemeClr val="bg1"/>
                </a:solidFill>
                <a:sym typeface="+mn-ea"/>
              </a:rPr>
              <a:t>谢</a:t>
            </a:r>
            <a:r>
              <a:rPr lang="en-US" altLang="zh-CN" sz="4500" dirty="0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 sz="4500" dirty="0">
                <a:solidFill>
                  <a:schemeClr val="bg1"/>
                </a:solidFill>
                <a:sym typeface="+mn-ea"/>
              </a:rPr>
              <a:t>谢！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925502" y="4274820"/>
            <a:ext cx="4931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  <a:sym typeface="+mn-ea"/>
              </a:rPr>
              <a:t>深圳市九音科技有限公司</a:t>
            </a:r>
            <a:endParaRPr lang="en-US" altLang="zh-CN" sz="18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1" name="日期占位符 1"/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/>
              <a:t>company confidential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private/var/folders/4l/w4q5nvpd1dz44mqc998fxlp80000gn/T/com.kingsoft.wpsoffice.mac/photoedit2/20230227163134/temp.png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8" name="原创设计师QQ598969553      _3"/>
          <p:cNvSpPr>
            <a:spLocks noChangeArrowheads="1"/>
          </p:cNvSpPr>
          <p:nvPr/>
        </p:nvSpPr>
        <p:spPr bwMode="auto">
          <a:xfrm>
            <a:off x="719139" y="528638"/>
            <a:ext cx="12311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itchFamily="2" charset="-122"/>
              </a:rPr>
              <a:t>公司简介</a:t>
            </a:r>
          </a:p>
        </p:txBody>
      </p:sp>
      <p:sp>
        <p:nvSpPr>
          <p:cNvPr id="69" name="原创设计师QQ598969553      _4"/>
          <p:cNvSpPr>
            <a:spLocks noChangeArrowheads="1"/>
          </p:cNvSpPr>
          <p:nvPr/>
        </p:nvSpPr>
        <p:spPr bwMode="auto">
          <a:xfrm>
            <a:off x="719138" y="977901"/>
            <a:ext cx="1800225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专注于声学科研和商业化</a:t>
            </a:r>
          </a:p>
        </p:txBody>
      </p:sp>
      <p:sp>
        <p:nvSpPr>
          <p:cNvPr id="70" name="原创设计师QQ598969553      _5"/>
          <p:cNvSpPr>
            <a:spLocks noChangeArrowheads="1"/>
          </p:cNvSpPr>
          <p:nvPr/>
        </p:nvSpPr>
        <p:spPr bwMode="auto">
          <a:xfrm>
            <a:off x="2043114" y="528638"/>
            <a:ext cx="2431435" cy="36933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charset="0"/>
                <a:ea typeface="微软雅黑" charset="0"/>
                <a:cs typeface="宋体" pitchFamily="2" charset="-122"/>
              </a:rPr>
              <a:t>Company Profile</a:t>
            </a:r>
          </a:p>
        </p:txBody>
      </p:sp>
      <p:sp>
        <p:nvSpPr>
          <p:cNvPr id="72" name="原创设计师QQ598969553      _7"/>
          <p:cNvSpPr>
            <a:spLocks noChangeArrowheads="1"/>
          </p:cNvSpPr>
          <p:nvPr/>
        </p:nvSpPr>
        <p:spPr bwMode="auto">
          <a:xfrm>
            <a:off x="729139" y="1307783"/>
            <a:ext cx="7363778" cy="1350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9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深圳市九音科技有限公司（“九音科技”） 是一家专注于声学科研和商业化的高新技术企业。公司成立于</a:t>
            </a:r>
            <a:r>
              <a:rPr lang="en-US" altLang="zh-CN" sz="9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r>
              <a:rPr lang="zh-CN" altLang="en-US" sz="9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年， 我们的愿景是成为音频领域中特色技术解决方案的提供商。</a:t>
            </a:r>
          </a:p>
          <a:p>
            <a:r>
              <a:rPr lang="zh-CN" altLang="en-US" sz="9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r>
              <a:rPr lang="zh-CN" altLang="en-US" sz="9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公司的主要产品包括集成</a:t>
            </a:r>
            <a:r>
              <a:rPr lang="en-US" altLang="zh-CN" sz="9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zh-CN" altLang="en-US" sz="9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算法、高质量编解码器、高性能DSP、高速USB与电源管理单元的专业音频处理器系列，支持客户深度定制开发和算法</a:t>
            </a:r>
            <a:r>
              <a:rPr lang="en-US" altLang="zh-CN" sz="9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zh-CN" altLang="en-US" sz="9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芯片</a:t>
            </a:r>
            <a:r>
              <a:rPr lang="en-US" altLang="zh-CN" sz="9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zh-CN" altLang="en-US" sz="9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应用设计的</a:t>
            </a:r>
            <a:r>
              <a:rPr lang="en-US" altLang="zh-CN" sz="9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turn-key</a:t>
            </a:r>
            <a:r>
              <a:rPr lang="zh-CN" altLang="en-US" sz="9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解决方案。</a:t>
            </a:r>
          </a:p>
          <a:p>
            <a:endParaRPr lang="en-US" altLang="zh-CN" sz="97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9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九音科技和行业顶尖的</a:t>
            </a:r>
            <a:r>
              <a:rPr lang="en-US" altLang="zh-CN" sz="9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IP</a:t>
            </a:r>
            <a:r>
              <a:rPr lang="zh-CN" altLang="en-US" sz="9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合作伙伴与芯片生产企业合作，打造出世界一流的音频处理器与配套元器件，为客户提供质量可靠、供应稳定与服务专业的声学解决方案。</a:t>
            </a:r>
            <a:endParaRPr lang="zh-CN" altLang="en-US" sz="97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sz="97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2023-2-7</a:t>
            </a:r>
            <a:endParaRPr lang="zh-CN" altLang="en-US" dirty="0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4249579"/>
            <a:ext cx="9143524" cy="900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pic>
        <p:nvPicPr>
          <p:cNvPr id="2" name="timg.jpeg" descr="timg.jpeg"/>
          <p:cNvPicPr>
            <a:picLocks noChangeAspect="1"/>
          </p:cNvPicPr>
          <p:nvPr/>
        </p:nvPicPr>
        <p:blipFill>
          <a:blip r:embed="rId4"/>
          <a:srcRect t="28260" b="13724"/>
          <a:stretch>
            <a:fillRect/>
          </a:stretch>
        </p:blipFill>
        <p:spPr>
          <a:xfrm>
            <a:off x="483435" y="4332390"/>
            <a:ext cx="1467034" cy="6667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viewfile.png" descr="viewfil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050" y="4381613"/>
            <a:ext cx="1485246" cy="56902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timg.jpeg" descr="timg.jpe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43813" y="4256723"/>
            <a:ext cx="1022985" cy="82296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505" y="4298317"/>
            <a:ext cx="2173381" cy="823250"/>
          </a:xfrm>
          <a:prstGeom prst="rect">
            <a:avLst/>
          </a:prstGeom>
        </p:spPr>
      </p:pic>
    </p:spTree>
  </p:cSld>
  <p:clrMapOvr>
    <a:masterClrMapping/>
  </p:clrMapOvr>
  <p:transition spd="slow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  <p:bldP spid="70" grpId="0"/>
      <p:bldP spid="7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2" r="26682"/>
          <a:stretch>
            <a:fillRect/>
          </a:stretch>
        </p:blipFill>
        <p:spPr>
          <a:xfrm>
            <a:off x="7609460" y="872697"/>
            <a:ext cx="1257300" cy="2628959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6" r="30129"/>
          <a:stretch>
            <a:fillRect/>
          </a:stretch>
        </p:blipFill>
        <p:spPr>
          <a:xfrm>
            <a:off x="6338207" y="871396"/>
            <a:ext cx="1271588" cy="2632277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8" r="31263" b="9114"/>
          <a:stretch>
            <a:fillRect/>
          </a:stretch>
        </p:blipFill>
        <p:spPr>
          <a:xfrm>
            <a:off x="5066651" y="872985"/>
            <a:ext cx="1276350" cy="2632215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7" r="47196"/>
          <a:stretch>
            <a:fillRect/>
          </a:stretch>
        </p:blipFill>
        <p:spPr>
          <a:xfrm>
            <a:off x="1238515" y="874353"/>
            <a:ext cx="1284149" cy="2627303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7" r="25828" b="11459"/>
          <a:stretch>
            <a:fillRect/>
          </a:stretch>
        </p:blipFill>
        <p:spPr>
          <a:xfrm>
            <a:off x="2518663" y="878161"/>
            <a:ext cx="1280450" cy="2628968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2" t="14288" r="28396" b="8331"/>
          <a:stretch>
            <a:fillRect/>
          </a:stretch>
        </p:blipFill>
        <p:spPr>
          <a:xfrm>
            <a:off x="3796728" y="869869"/>
            <a:ext cx="1272209" cy="2637260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21" name="矩形 20"/>
          <p:cNvSpPr/>
          <p:nvPr/>
        </p:nvSpPr>
        <p:spPr>
          <a:xfrm>
            <a:off x="1237599" y="1961702"/>
            <a:ext cx="7629161" cy="1550666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80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grpSp>
        <p:nvGrpSpPr>
          <p:cNvPr id="36" name="组合 35"/>
          <p:cNvGrpSpPr/>
          <p:nvPr/>
        </p:nvGrpSpPr>
        <p:grpSpPr>
          <a:xfrm>
            <a:off x="576027" y="3941945"/>
            <a:ext cx="7983377" cy="962399"/>
            <a:chOff x="688409" y="5152939"/>
            <a:chExt cx="10644502" cy="1283199"/>
          </a:xfrm>
        </p:grpSpPr>
        <p:pic>
          <p:nvPicPr>
            <p:cNvPr id="5" name="Picture 2" descr="山逊/SAMSO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7520" y="5288893"/>
              <a:ext cx="1291459" cy="613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70368" y="5445685"/>
              <a:ext cx="1053710" cy="78645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07225" y="5436325"/>
              <a:ext cx="1053710" cy="78645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8409" y="5462998"/>
              <a:ext cx="1092645" cy="70365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Picture 6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206" y="5728679"/>
              <a:ext cx="1092645" cy="707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178979" y="5402817"/>
              <a:ext cx="1168581" cy="87218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484967" y="5393457"/>
              <a:ext cx="1168581" cy="87218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756424" y="5334352"/>
              <a:ext cx="1156295" cy="87219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317636" y="5402123"/>
              <a:ext cx="1168581" cy="872191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30" name="组合 29"/>
            <p:cNvGrpSpPr/>
            <p:nvPr/>
          </p:nvGrpSpPr>
          <p:grpSpPr>
            <a:xfrm>
              <a:off x="9943532" y="5152939"/>
              <a:ext cx="1389379" cy="993376"/>
              <a:chOff x="2404113" y="3428110"/>
              <a:chExt cx="2209277" cy="1748656"/>
            </a:xfrm>
          </p:grpSpPr>
          <p:pic>
            <p:nvPicPr>
              <p:cNvPr id="31" name="图片 30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600307" y="3428110"/>
                <a:ext cx="2013083" cy="153532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35" name="文本框 34"/>
              <p:cNvSpPr txBox="1"/>
              <p:nvPr/>
            </p:nvSpPr>
            <p:spPr>
              <a:xfrm>
                <a:off x="2404113" y="4607893"/>
                <a:ext cx="2196272" cy="568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75" b="1" dirty="0">
                    <a:latin typeface="微软雅黑" charset="0"/>
                    <a:ea typeface="微软雅黑" charset="0"/>
                  </a:rPr>
                  <a:t>立讯精密</a:t>
                </a:r>
              </a:p>
            </p:txBody>
          </p:sp>
        </p:grpSp>
      </p:grpSp>
      <p:sp>
        <p:nvSpPr>
          <p:cNvPr id="32" name="矩形 31"/>
          <p:cNvSpPr/>
          <p:nvPr/>
        </p:nvSpPr>
        <p:spPr>
          <a:xfrm>
            <a:off x="8794" y="4740815"/>
            <a:ext cx="1182812" cy="388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>
              <a:latin typeface="微软雅黑" charset="0"/>
              <a:ea typeface="微软雅黑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470708" y="3751700"/>
            <a:ext cx="5831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CN" altLang="en-US" sz="1200" dirty="0">
                <a:latin typeface="微软雅黑" charset="0"/>
                <a:ea typeface="微软雅黑" charset="0"/>
              </a:rPr>
              <a:t>有交互和控制需求的终端都将具备音频入口，对音质和个性化感知的要求不断提升</a:t>
            </a:r>
          </a:p>
        </p:txBody>
      </p:sp>
      <p:sp>
        <p:nvSpPr>
          <p:cNvPr id="37" name="文本框 55"/>
          <p:cNvSpPr txBox="1">
            <a:spLocks noChangeArrowheads="1"/>
          </p:cNvSpPr>
          <p:nvPr/>
        </p:nvSpPr>
        <p:spPr bwMode="auto">
          <a:xfrm>
            <a:off x="630239" y="404814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latin typeface="微软雅黑" charset="0"/>
                <a:ea typeface="微软雅黑" charset="0"/>
              </a:rPr>
              <a:t>深耕专业音频市场</a:t>
            </a:r>
          </a:p>
        </p:txBody>
      </p:sp>
      <p:sp>
        <p:nvSpPr>
          <p:cNvPr id="43" name="ïšľîḑê"/>
          <p:cNvSpPr/>
          <p:nvPr/>
        </p:nvSpPr>
        <p:spPr bwMode="auto">
          <a:xfrm>
            <a:off x="3834948" y="2924847"/>
            <a:ext cx="1211119" cy="602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2021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年中国视频会议行业市场规模达到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148.2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亿元，同比增长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18.3% 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，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2023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年有望突破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200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亿元</a:t>
            </a:r>
          </a:p>
        </p:txBody>
      </p:sp>
      <p:sp>
        <p:nvSpPr>
          <p:cNvPr id="44" name="îŝlîdé"/>
          <p:cNvSpPr txBox="1"/>
          <p:nvPr/>
        </p:nvSpPr>
        <p:spPr bwMode="auto">
          <a:xfrm>
            <a:off x="3789996" y="2754904"/>
            <a:ext cx="885294" cy="18209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麦克风应用</a:t>
            </a:r>
          </a:p>
        </p:txBody>
      </p:sp>
      <p:sp>
        <p:nvSpPr>
          <p:cNvPr id="59" name="iṧ1ïdé"/>
          <p:cNvSpPr/>
          <p:nvPr/>
        </p:nvSpPr>
        <p:spPr bwMode="auto">
          <a:xfrm>
            <a:off x="1238515" y="2924847"/>
            <a:ext cx="1280148" cy="578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257175"/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2022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年，汽车产销分别完成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2702.1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万辆和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2686.4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万辆。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2023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年预计中国汽车市场总销量为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2760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万辆，同比增长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3%</a:t>
            </a:r>
            <a:endParaRPr lang="zh-CN" altLang="en-US" sz="675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lt"/>
            </a:endParaRPr>
          </a:p>
        </p:txBody>
      </p:sp>
      <p:sp>
        <p:nvSpPr>
          <p:cNvPr id="62" name="ïŝļiḓê"/>
          <p:cNvSpPr txBox="1"/>
          <p:nvPr/>
        </p:nvSpPr>
        <p:spPr bwMode="auto">
          <a:xfrm>
            <a:off x="1247356" y="2746993"/>
            <a:ext cx="813221" cy="19791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智能座舱</a:t>
            </a:r>
          </a:p>
        </p:txBody>
      </p:sp>
      <p:sp>
        <p:nvSpPr>
          <p:cNvPr id="64" name="ïṧľîḑe"/>
          <p:cNvSpPr/>
          <p:nvPr/>
        </p:nvSpPr>
        <p:spPr bwMode="auto">
          <a:xfrm>
            <a:off x="7632320" y="2924847"/>
            <a:ext cx="1243883" cy="405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257175"/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+mn-ea"/>
                <a:sym typeface="+mn-lt"/>
              </a:rPr>
              <a:t>工业噪音隔离和听觉保护助听器和特种行业</a:t>
            </a:r>
          </a:p>
        </p:txBody>
      </p:sp>
      <p:sp>
        <p:nvSpPr>
          <p:cNvPr id="66" name="ïsļïďè"/>
          <p:cNvSpPr txBox="1"/>
          <p:nvPr/>
        </p:nvSpPr>
        <p:spPr bwMode="auto">
          <a:xfrm>
            <a:off x="7640077" y="2746993"/>
            <a:ext cx="885294" cy="19791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特种行业</a:t>
            </a:r>
          </a:p>
        </p:txBody>
      </p:sp>
      <p:sp>
        <p:nvSpPr>
          <p:cNvPr id="68" name="íSlîḓé"/>
          <p:cNvSpPr txBox="1"/>
          <p:nvPr/>
        </p:nvSpPr>
        <p:spPr bwMode="auto">
          <a:xfrm>
            <a:off x="2539051" y="2746993"/>
            <a:ext cx="600785" cy="19791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耳机</a:t>
            </a:r>
          </a:p>
        </p:txBody>
      </p:sp>
      <p:sp>
        <p:nvSpPr>
          <p:cNvPr id="70" name="矩形 69"/>
          <p:cNvSpPr/>
          <p:nvPr/>
        </p:nvSpPr>
        <p:spPr>
          <a:xfrm>
            <a:off x="2519579" y="2924847"/>
            <a:ext cx="132370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2023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年预计全球耳机出货近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10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亿条，其中有线耳机超过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6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亿条；专业耳机（降噪、游戏、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Hi-Res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）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3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亿台以上</a:t>
            </a:r>
          </a:p>
        </p:txBody>
      </p:sp>
      <p:pic>
        <p:nvPicPr>
          <p:cNvPr id="71" name="图片 70"/>
          <p:cNvPicPr>
            <a:picLocks noChangeAspect="1"/>
          </p:cNvPicPr>
          <p:nvPr/>
        </p:nvPicPr>
        <p:blipFill>
          <a:blip r:embed="rId1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4962" b="93893" l="5699" r="92831">
                        <a14:foregroundMark x1="17463" y1="37023" x2="17463" y2="37023"/>
                        <a14:foregroundMark x1="37684" y1="17939" x2="37684" y2="17939"/>
                        <a14:foregroundMark x1="58456" y1="81870" x2="58456" y2="818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7092" y="1255861"/>
            <a:ext cx="487640" cy="487031"/>
          </a:xfrm>
          <a:prstGeom prst="rect">
            <a:avLst/>
          </a:prstGeom>
        </p:spPr>
      </p:pic>
      <p:sp>
        <p:nvSpPr>
          <p:cNvPr id="72" name="文本框 71"/>
          <p:cNvSpPr txBox="1"/>
          <p:nvPr/>
        </p:nvSpPr>
        <p:spPr>
          <a:xfrm>
            <a:off x="691503" y="1868466"/>
            <a:ext cx="392904" cy="1442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975" b="1" dirty="0">
                <a:latin typeface="微软雅黑" charset="0"/>
                <a:ea typeface="微软雅黑" charset="0"/>
              </a:rPr>
              <a:t>九</a:t>
            </a:r>
            <a:endParaRPr kumimoji="1" lang="en-US" altLang="zh-CN" sz="975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975" b="1" dirty="0">
                <a:latin typeface="微软雅黑" charset="0"/>
                <a:ea typeface="微软雅黑" charset="0"/>
              </a:rPr>
              <a:t>音</a:t>
            </a:r>
            <a:endParaRPr kumimoji="1" lang="en-US" altLang="zh-CN" sz="975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975" b="1" dirty="0">
                <a:latin typeface="微软雅黑" charset="0"/>
                <a:ea typeface="微软雅黑" charset="0"/>
              </a:rPr>
              <a:t>专</a:t>
            </a:r>
            <a:endParaRPr kumimoji="1" lang="en-US" altLang="zh-CN" sz="975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975" b="1" dirty="0">
                <a:latin typeface="微软雅黑" charset="0"/>
                <a:ea typeface="微软雅黑" charset="0"/>
              </a:rPr>
              <a:t>业</a:t>
            </a:r>
            <a:endParaRPr kumimoji="1" lang="en-US" altLang="zh-CN" sz="975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975" b="1" dirty="0">
                <a:latin typeface="微软雅黑" charset="0"/>
                <a:ea typeface="微软雅黑" charset="0"/>
              </a:rPr>
              <a:t>音</a:t>
            </a:r>
            <a:endParaRPr kumimoji="1" lang="en-US" altLang="zh-CN" sz="975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975" b="1" dirty="0">
                <a:latin typeface="微软雅黑" charset="0"/>
                <a:ea typeface="微软雅黑" charset="0"/>
              </a:rPr>
              <a:t>频</a:t>
            </a:r>
            <a:endParaRPr kumimoji="1" lang="en-US" altLang="zh-CN" sz="975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975" b="1" dirty="0">
                <a:latin typeface="微软雅黑" charset="0"/>
                <a:ea typeface="微软雅黑" charset="0"/>
              </a:rPr>
              <a:t>处</a:t>
            </a:r>
            <a:endParaRPr kumimoji="1" lang="en-US" altLang="zh-CN" sz="975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975" b="1" dirty="0">
                <a:latin typeface="微软雅黑" charset="0"/>
                <a:ea typeface="微软雅黑" charset="0"/>
              </a:rPr>
              <a:t>理</a:t>
            </a:r>
            <a:endParaRPr kumimoji="1" lang="en-US" altLang="zh-CN" sz="975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975" b="1" dirty="0">
                <a:latin typeface="微软雅黑" charset="0"/>
                <a:ea typeface="微软雅黑" charset="0"/>
              </a:rPr>
              <a:t>器</a:t>
            </a:r>
          </a:p>
        </p:txBody>
      </p:sp>
      <p:sp>
        <p:nvSpPr>
          <p:cNvPr id="73" name="三角形 16"/>
          <p:cNvSpPr/>
          <p:nvPr/>
        </p:nvSpPr>
        <p:spPr>
          <a:xfrm rot="5400000" flipH="1">
            <a:off x="777504" y="2147542"/>
            <a:ext cx="747080" cy="114386"/>
          </a:xfrm>
          <a:prstGeom prst="triangle">
            <a:avLst>
              <a:gd name="adj" fmla="val 50938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5000">
                <a:schemeClr val="bg1">
                  <a:lumMod val="85000"/>
                </a:scheme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731" dirty="0">
              <a:latin typeface="微软雅黑" charset="0"/>
              <a:ea typeface="微软雅黑" charset="0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804863" y="3578543"/>
            <a:ext cx="8061960" cy="168116"/>
            <a:chOff x="731016" y="3179395"/>
            <a:chExt cx="7898524" cy="117815"/>
          </a:xfrm>
        </p:grpSpPr>
        <p:sp>
          <p:nvSpPr>
            <p:cNvPr id="75" name="等腰三角形 74"/>
            <p:cNvSpPr/>
            <p:nvPr/>
          </p:nvSpPr>
          <p:spPr>
            <a:xfrm rot="10800000">
              <a:off x="4361231" y="3198921"/>
              <a:ext cx="227930" cy="98289"/>
            </a:xfrm>
            <a:prstGeom prst="triangle">
              <a:avLst>
                <a:gd name="adj" fmla="val 5000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31">
                <a:latin typeface="微软雅黑" charset="0"/>
                <a:ea typeface="微软雅黑" charset="0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731016" y="3179395"/>
              <a:ext cx="7898524" cy="20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iṧ1ïdé"/>
          <p:cNvSpPr/>
          <p:nvPr/>
        </p:nvSpPr>
        <p:spPr bwMode="auto">
          <a:xfrm>
            <a:off x="5071606" y="2924847"/>
            <a:ext cx="1237748" cy="578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257175"/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预计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2023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年我国主要电子音响产品总市场规模将达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4451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亿元</a:t>
            </a:r>
            <a:endParaRPr lang="zh-CN" altLang="en-US" sz="675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lt"/>
            </a:endParaRPr>
          </a:p>
        </p:txBody>
      </p:sp>
      <p:sp>
        <p:nvSpPr>
          <p:cNvPr id="80" name="ïŝļiḓê"/>
          <p:cNvSpPr txBox="1"/>
          <p:nvPr/>
        </p:nvSpPr>
        <p:spPr bwMode="auto">
          <a:xfrm>
            <a:off x="5084209" y="2746993"/>
            <a:ext cx="813221" cy="19791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专业音响</a:t>
            </a:r>
          </a:p>
        </p:txBody>
      </p:sp>
      <p:sp>
        <p:nvSpPr>
          <p:cNvPr id="3" name="íṥḷïḍé"/>
          <p:cNvSpPr/>
          <p:nvPr/>
        </p:nvSpPr>
        <p:spPr bwMode="auto">
          <a:xfrm>
            <a:off x="6350203" y="2924847"/>
            <a:ext cx="1266111" cy="52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342900"/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2022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年中国智能语音产业规模达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215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亿元且维持较高增速，预计到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2026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年产业规模可达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469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亿元</a:t>
            </a:r>
          </a:p>
        </p:txBody>
      </p:sp>
      <p:sp>
        <p:nvSpPr>
          <p:cNvPr id="10" name="íSlîḓé"/>
          <p:cNvSpPr txBox="1"/>
          <p:nvPr/>
        </p:nvSpPr>
        <p:spPr bwMode="auto">
          <a:xfrm>
            <a:off x="6374326" y="2746993"/>
            <a:ext cx="761399" cy="19791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105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AIoT</a:t>
            </a:r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08">
            <a:extLst>
              <a:ext uri="{FF2B5EF4-FFF2-40B4-BE49-F238E27FC236}">
                <a16:creationId xmlns:a16="http://schemas.microsoft.com/office/drawing/2014/main" id="{89EBF9DB-C277-616F-A02A-F0AD9B2D8C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239" y="404814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6" name="íṥḷïḍé">
            <a:extLst>
              <a:ext uri="{FF2B5EF4-FFF2-40B4-BE49-F238E27FC236}">
                <a16:creationId xmlns:a16="http://schemas.microsoft.com/office/drawing/2014/main" id="{6DFB8763-86C1-386B-45A6-4D39E2E55B3E}"/>
              </a:ext>
            </a:extLst>
          </p:cNvPr>
          <p:cNvSpPr/>
          <p:nvPr/>
        </p:nvSpPr>
        <p:spPr bwMode="auto">
          <a:xfrm>
            <a:off x="769134" y="1301237"/>
            <a:ext cx="6717516" cy="305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SNC8x</a:t>
            </a:r>
            <a:r>
              <a:rPr lang="zh-CN" altLang="en-US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系列 </a:t>
            </a:r>
            <a:r>
              <a:rPr lang="en-US" altLang="zh-CN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32Bit </a:t>
            </a:r>
            <a:r>
              <a:rPr lang="zh-CN" altLang="en-US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高性能音频信号处理器</a:t>
            </a:r>
            <a:endParaRPr lang="en-US" altLang="zh-CN" sz="20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HiFi3 </a:t>
            </a:r>
            <a:r>
              <a:rPr lang="zh-CN" altLang="en-US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内核简介</a:t>
            </a:r>
            <a:endParaRPr lang="en-US" altLang="zh-CN" sz="20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合作生态</a:t>
            </a:r>
            <a:endParaRPr lang="en-US" altLang="zh-CN" sz="20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SDK</a:t>
            </a:r>
            <a:r>
              <a:rPr lang="zh-CN" altLang="en-US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开发平台</a:t>
            </a:r>
            <a:endParaRPr lang="en-US" altLang="zh-CN" sz="20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丰富的开发者生态</a:t>
            </a:r>
            <a:endParaRPr lang="en-US" altLang="zh-CN" sz="20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芯片信息</a:t>
            </a:r>
            <a:endParaRPr lang="en-US" altLang="zh-CN" sz="20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更多资料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979E90F-6D08-F74B-3109-2D48EEEC5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0"/>
            <a:ext cx="812842" cy="81284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E35D62B-A214-4BAC-A2FC-1F035D2ED326}"/>
              </a:ext>
            </a:extLst>
          </p:cNvPr>
          <p:cNvSpPr/>
          <p:nvPr/>
        </p:nvSpPr>
        <p:spPr>
          <a:xfrm>
            <a:off x="8794" y="4740815"/>
            <a:ext cx="1182812" cy="388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>
              <a:latin typeface="微软雅黑" charset="0"/>
              <a:ea typeface="微软雅黑" charset="0"/>
            </a:endParaRPr>
          </a:p>
        </p:txBody>
      </p:sp>
      <p:sp>
        <p:nvSpPr>
          <p:cNvPr id="9" name="日期占位符 12">
            <a:extLst>
              <a:ext uri="{FF2B5EF4-FFF2-40B4-BE49-F238E27FC236}">
                <a16:creationId xmlns:a16="http://schemas.microsoft.com/office/drawing/2014/main" id="{55BF875C-8E57-53A7-DCAA-A6EA6BCCBB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05379646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654" y="2783839"/>
            <a:ext cx="2849554" cy="2362507"/>
          </a:xfrm>
          <a:prstGeom prst="rect">
            <a:avLst/>
          </a:prstGeom>
        </p:spPr>
      </p:pic>
      <p:sp>
        <p:nvSpPr>
          <p:cNvPr id="15" name="Title 1"/>
          <p:cNvSpPr txBox="1"/>
          <p:nvPr/>
        </p:nvSpPr>
        <p:spPr>
          <a:xfrm>
            <a:off x="536367" y="290110"/>
            <a:ext cx="7769224" cy="53882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SNC8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系列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32Bit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高性能音频信号处理器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794" y="4740814"/>
            <a:ext cx="1182812" cy="388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9" name="ïṣlidè"/>
          <p:cNvSpPr/>
          <p:nvPr/>
        </p:nvSpPr>
        <p:spPr bwMode="auto">
          <a:xfrm>
            <a:off x="536367" y="1076085"/>
            <a:ext cx="4035634" cy="83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5100" rIns="67500" bIns="351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28588" indent="-128588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SNC8x</a:t>
            </a:r>
            <a:r>
              <a: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系列音频信号处理器，集成</a:t>
            </a:r>
            <a:r>
              <a: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算法和高质量编解码器、高性能</a:t>
            </a:r>
            <a:r>
              <a: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、高速</a:t>
            </a:r>
            <a:r>
              <a: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与电源管理单元。</a:t>
            </a:r>
            <a:endParaRPr lang="en-US" altLang="zh-CN" sz="105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8588" indent="-128588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单芯片高集成度，大幅降低了产品的</a:t>
            </a:r>
            <a:r>
              <a: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BOM</a:t>
            </a:r>
            <a:r>
              <a: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成本和开发周期。</a:t>
            </a:r>
            <a:endParaRPr lang="en-US" altLang="zh-CN" sz="105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8588" indent="-128588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丰富的开发者生态</a:t>
            </a:r>
            <a:endParaRPr lang="en-US" altLang="zh-CN" sz="105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ïṣlidè"/>
          <p:cNvSpPr/>
          <p:nvPr/>
        </p:nvSpPr>
        <p:spPr bwMode="auto">
          <a:xfrm>
            <a:off x="4853662" y="1278931"/>
            <a:ext cx="3851455" cy="3092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6000" rIns="67500" bIns="35100" anchor="t" anchorCtr="0">
            <a:normAutofit fontScale="92500" lnSpcReduction="10000"/>
          </a:bodyPr>
          <a:lstStyle/>
          <a:p>
            <a:pPr defTabSz="685324" eaLnBrk="1" hangingPunct="1">
              <a:lnSpc>
                <a:spcPct val="150000"/>
              </a:lnSpc>
            </a:pPr>
            <a:r>
              <a:rPr lang="zh-CN" altLang="en-US" sz="1699" b="1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关键技术指标</a:t>
            </a:r>
            <a:endParaRPr lang="en-US" altLang="zh-CN" sz="1699" b="1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Cadence </a:t>
            </a:r>
            <a:r>
              <a:rPr lang="en-US" altLang="zh-CN" sz="1099" dirty="0" err="1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Tensilica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32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HiFi3 DSP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 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@200MHz</a:t>
            </a: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位浮点计算单元、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硬件加速</a:t>
            </a:r>
            <a:endParaRPr lang="en-US" altLang="zh-CN" sz="1099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内建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AGC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、混音器、风噪抑制</a:t>
            </a:r>
            <a:endParaRPr lang="en-US" altLang="zh-CN" sz="1099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内建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LDO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DC-DC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电源管理单元</a:t>
            </a:r>
            <a:endParaRPr lang="en-US" altLang="zh-CN" sz="1099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位高精度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ADC, SNR&gt;=106dB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，采样率高达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位高精度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DAC, SNR&gt;=101dB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，采样率高达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USB2.0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高速控制器与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PHY, 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完整支持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UAC 1.0/2.0</a:t>
            </a: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路全双工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I²S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输出，采样率高达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路模拟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/10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路数字麦克风</a:t>
            </a:r>
            <a:endParaRPr lang="en-US" altLang="zh-CN" sz="1099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路全双工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JTAG</a:t>
            </a: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 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SAR ADC</a:t>
            </a: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I²C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96" y="2127932"/>
            <a:ext cx="3253974" cy="2587548"/>
          </a:xfrm>
          <a:prstGeom prst="rect">
            <a:avLst/>
          </a:prstGeom>
          <a:noFill/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1"/>
            <a:ext cx="812842" cy="812842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8296165-A569-574F-C76B-079EC87DA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859" y="1426110"/>
            <a:ext cx="3376362" cy="2995463"/>
          </a:xfrm>
          <a:prstGeom prst="rect">
            <a:avLst/>
          </a:prstGeom>
        </p:spPr>
      </p:pic>
      <p:sp>
        <p:nvSpPr>
          <p:cNvPr id="17415" name="原创设计师QQ598969553      _6">
            <a:extLst>
              <a:ext uri="{FF2B5EF4-FFF2-40B4-BE49-F238E27FC236}">
                <a16:creationId xmlns:a16="http://schemas.microsoft.com/office/drawing/2014/main" id="{B5FA8D31-5102-D20F-94B7-6CF1094AF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483" y="1146433"/>
            <a:ext cx="5302988" cy="355481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Tensilica HiFi DSP 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的市场应用现状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50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altLang="zh-CN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Tensilica HiFi DSP</a:t>
            </a:r>
            <a:r>
              <a:rPr lang="zh-CN" altLang="en-US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系列是许可数量最多的音频</a:t>
            </a:r>
            <a:r>
              <a:rPr lang="en-US" altLang="zh-CN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声音</a:t>
            </a:r>
            <a:r>
              <a:rPr lang="en-US" altLang="zh-CN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语音处理器</a:t>
            </a:r>
            <a:endParaRPr lang="en-US" altLang="zh-CN" sz="105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zh-CN" altLang="en-US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支持超过</a:t>
            </a:r>
            <a:r>
              <a:rPr lang="en-US" altLang="zh-CN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r>
              <a:rPr lang="zh-CN" altLang="en-US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款认证软件包</a:t>
            </a:r>
            <a:endParaRPr lang="en-US" altLang="zh-CN" sz="105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zh-CN" altLang="en-US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已有</a:t>
            </a:r>
            <a:r>
              <a:rPr lang="en-US" altLang="zh-CN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125</a:t>
            </a:r>
            <a:r>
              <a:rPr lang="zh-CN" altLang="en-US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家以上软件合作伙伴参与</a:t>
            </a:r>
            <a:r>
              <a:rPr lang="en-US" altLang="zh-CN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Tensilica Xtensions™</a:t>
            </a:r>
            <a:r>
              <a:rPr lang="zh-CN" altLang="en-US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伙伴计划。</a:t>
            </a:r>
            <a:endParaRPr lang="en-US" altLang="zh-CN" sz="105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altLang="zh-CN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多家顶级半导体公司和系统</a:t>
            </a:r>
            <a:r>
              <a:rPr lang="en-US" altLang="zh-CN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OEM</a:t>
            </a:r>
            <a:r>
              <a:rPr lang="zh-CN" altLang="en-US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为其音频、声音和语音产品选择了 </a:t>
            </a:r>
            <a:r>
              <a:rPr lang="en-US" altLang="zh-CN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Tensilica HiFi DSP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  <a:p>
            <a:pPr marL="1028700" lvl="1">
              <a:buFont typeface="Arial" panose="020B0604020202020204" pitchFamily="34" charset="0"/>
              <a:buChar char="•"/>
            </a:pPr>
            <a:endParaRPr lang="en-US" altLang="zh-CN" sz="105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HiFi3 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>
              <a:buFont typeface="Arial" panose="020B0604020202020204" pitchFamily="34" charset="0"/>
              <a:buChar char="•"/>
            </a:pPr>
            <a:endParaRPr lang="en-US" altLang="zh-CN" sz="5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HiFi3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是一种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VLIW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架构，支持三个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Slot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并行执行。 </a:t>
            </a:r>
            <a:endParaRPr lang="en-US" altLang="zh-CN" sz="105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支持两个乘加器，四个乘法器</a:t>
            </a:r>
            <a:endParaRPr lang="en-US" altLang="zh-CN" sz="105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良好的支持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32x16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位和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32x32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位乘法 </a:t>
            </a:r>
            <a:endParaRPr lang="en-US" altLang="zh-CN" sz="105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支持真正的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位数据路径和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ITU-T/ETSI 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 </a:t>
            </a:r>
            <a:endParaRPr lang="en-US" altLang="zh-CN" sz="105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一个可选的浮点单元，提供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SIMD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，每个周期支持单精度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浮点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ALU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</a:p>
          <a:p>
            <a:pPr marL="285750">
              <a:buFont typeface="Arial" panose="020B0604020202020204" pitchFamily="34" charset="0"/>
              <a:buChar char="•"/>
            </a:pPr>
            <a:endParaRPr lang="en-US" altLang="zh-CN" sz="105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HiFi3 DSP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运算库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>
              <a:buFont typeface="Arial" panose="020B0604020202020204" pitchFamily="34" charset="0"/>
              <a:buChar char="•"/>
            </a:pPr>
            <a:endParaRPr lang="en-US" altLang="zh-CN" sz="5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支持通用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库，该库包含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FIR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滤波器、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IIR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滤波器、基本数学函数、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Matrix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矩阵操作，以及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FFT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</a:t>
            </a:r>
            <a:endParaRPr lang="en-US" altLang="zh-CN" sz="105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>
              <a:buFont typeface="Arial" panose="020B0604020202020204" pitchFamily="34" charset="0"/>
              <a:buChar char="•"/>
            </a:pPr>
            <a:endParaRPr lang="en-US" altLang="zh-CN" sz="105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272" name="Picture 64" hidden="1">
            <a:extLst>
              <a:ext uri="{FF2B5EF4-FFF2-40B4-BE49-F238E27FC236}">
                <a16:creationId xmlns:a16="http://schemas.microsoft.com/office/drawing/2014/main" id="{60370D93-05F8-9F7E-6AA1-DA301137D256}"/>
              </a:ext>
            </a:extLst>
          </p:cNvPr>
          <p:cNvPicPr>
            <a:picLocks noGrp="1" noSelect="1" noRot="1" noChangeAspect="1" noMove="1" noResize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8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8" name="文本框 17">
            <a:extLst>
              <a:ext uri="{FF2B5EF4-FFF2-40B4-BE49-F238E27FC236}">
                <a16:creationId xmlns:a16="http://schemas.microsoft.com/office/drawing/2014/main" id="{318D2242-3467-2254-153C-661599B4A1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238" y="411163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HiFi3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内核简介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10E91E-B927-49D1-013F-3DBA19330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0"/>
            <a:ext cx="812842" cy="812842"/>
          </a:xfrm>
          <a:prstGeom prst="rect">
            <a:avLst/>
          </a:prstGeom>
        </p:spPr>
      </p:pic>
      <p:sp>
        <p:nvSpPr>
          <p:cNvPr id="6" name="日期占位符 12">
            <a:extLst>
              <a:ext uri="{FF2B5EF4-FFF2-40B4-BE49-F238E27FC236}">
                <a16:creationId xmlns:a16="http://schemas.microsoft.com/office/drawing/2014/main" id="{04012017-FF46-BCCD-257E-4BF39C0E1E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</p:cSld>
  <p:clrMapOvr>
    <a:masterClrMapping/>
  </p:clrMapOvr>
  <p:transition advClick="0" advTm="5000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7" name="Picture 64" hidden="1">
            <a:extLst>
              <a:ext uri="{FF2B5EF4-FFF2-40B4-BE49-F238E27FC236}">
                <a16:creationId xmlns:a16="http://schemas.microsoft.com/office/drawing/2014/main" id="{D117F68A-5D1E-C6CC-C46C-44B3A28091F2}"/>
              </a:ext>
            </a:extLst>
          </p:cNvPr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8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30" name="文本框 55">
            <a:extLst>
              <a:ext uri="{FF2B5EF4-FFF2-40B4-BE49-F238E27FC236}">
                <a16:creationId xmlns:a16="http://schemas.microsoft.com/office/drawing/2014/main" id="{F6E9F9BE-2766-5328-82B1-BFE002A62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238" y="404813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合作生态</a:t>
            </a:r>
          </a:p>
        </p:txBody>
      </p:sp>
      <p:sp>
        <p:nvSpPr>
          <p:cNvPr id="6" name="内容占位符 6">
            <a:extLst>
              <a:ext uri="{FF2B5EF4-FFF2-40B4-BE49-F238E27FC236}">
                <a16:creationId xmlns:a16="http://schemas.microsoft.com/office/drawing/2014/main" id="{12C373D8-83CD-C332-C526-9A90B69EC16E}"/>
              </a:ext>
            </a:extLst>
          </p:cNvPr>
          <p:cNvSpPr txBox="1">
            <a:spLocks/>
          </p:cNvSpPr>
          <p:nvPr/>
        </p:nvSpPr>
        <p:spPr>
          <a:xfrm>
            <a:off x="512867" y="1054356"/>
            <a:ext cx="7620493" cy="361308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依托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SNC86xx 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开放平台，与更多优秀的合作方一起打开产品市场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E29482E-C056-5D10-DF2C-CD4C10557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0"/>
            <a:ext cx="812842" cy="812842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80070AE4-BD0A-74E8-4666-5AE3DE9B7900}"/>
              </a:ext>
            </a:extLst>
          </p:cNvPr>
          <p:cNvGrpSpPr/>
          <p:nvPr/>
        </p:nvGrpSpPr>
        <p:grpSpPr>
          <a:xfrm>
            <a:off x="382385" y="1617308"/>
            <a:ext cx="1841537" cy="2982178"/>
            <a:chOff x="390694" y="1627725"/>
            <a:chExt cx="1841537" cy="2982178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E4894791-785F-2A38-7294-E7B3AE48D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8867" y="1627725"/>
              <a:ext cx="1235924" cy="619569"/>
            </a:xfrm>
            <a:prstGeom prst="rect">
              <a:avLst/>
            </a:prstGeom>
          </p:spPr>
        </p:pic>
        <p:pic>
          <p:nvPicPr>
            <p:cNvPr id="27" name="Picture 4" descr="查看源图像">
              <a:extLst>
                <a:ext uri="{FF2B5EF4-FFF2-40B4-BE49-F238E27FC236}">
                  <a16:creationId xmlns:a16="http://schemas.microsoft.com/office/drawing/2014/main" id="{BA00E0AD-41EF-19DE-CCD1-11FBAF711F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236" y="3688102"/>
              <a:ext cx="999360" cy="921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745957AB-C3E4-7876-1377-C13B45BEC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694" y="2275726"/>
              <a:ext cx="662227" cy="576820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E1958E7D-24F1-2BDA-65BB-79851DC37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694486">
              <a:off x="443180" y="3900600"/>
              <a:ext cx="673309" cy="575499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A211550B-A644-DA4A-C166-F6813D5DF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2421" y="3094177"/>
              <a:ext cx="869810" cy="509551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887E1D0D-9B24-66CD-6135-6714B7EC8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5415" y="2359487"/>
              <a:ext cx="518562" cy="625981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1C01319B-3ECE-AB23-0DED-54799B234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83" y="2962021"/>
              <a:ext cx="745507" cy="687649"/>
            </a:xfrm>
            <a:prstGeom prst="rect">
              <a:avLst/>
            </a:prstGeom>
          </p:spPr>
        </p:pic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5AD9A14-6715-FDA6-13FC-8F632ED56165}"/>
              </a:ext>
            </a:extLst>
          </p:cNvPr>
          <p:cNvGrpSpPr/>
          <p:nvPr/>
        </p:nvGrpSpPr>
        <p:grpSpPr>
          <a:xfrm>
            <a:off x="6903202" y="1650672"/>
            <a:ext cx="1886011" cy="2925104"/>
            <a:chOff x="6924071" y="1489639"/>
            <a:chExt cx="1886011" cy="2925104"/>
          </a:xfrm>
        </p:grpSpPr>
        <p:pic>
          <p:nvPicPr>
            <p:cNvPr id="35" name="Picture 2" descr="山逊/SAMSON">
              <a:extLst>
                <a:ext uri="{FF2B5EF4-FFF2-40B4-BE49-F238E27FC236}">
                  <a16:creationId xmlns:a16="http://schemas.microsoft.com/office/drawing/2014/main" id="{3A57E620-4510-099C-47C1-ED5E16ED79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1488" y="2111668"/>
              <a:ext cx="968594" cy="460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17F020E2-DE0B-14B1-9FE3-3ED66E9BE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844797" y="1495268"/>
              <a:ext cx="790283" cy="589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252AD0C7-42D5-3610-A7A4-4DCF8FDA3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967148" y="2227030"/>
              <a:ext cx="790283" cy="589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6FC5467C-9671-C7E3-BC64-A1FAE2B02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967148" y="1489639"/>
              <a:ext cx="819484" cy="58983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" name="Picture 6">
              <a:extLst>
                <a:ext uri="{FF2B5EF4-FFF2-40B4-BE49-F238E27FC236}">
                  <a16:creationId xmlns:a16="http://schemas.microsoft.com/office/drawing/2014/main" id="{5CBB4EF4-ABC9-A168-B088-6BD113F22C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1825" y="2403482"/>
              <a:ext cx="819484" cy="530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77A685A6-1E4F-1D30-A104-B61F54CB4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924071" y="3023208"/>
              <a:ext cx="876436" cy="65414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D6A53495-0354-3DD1-5A4D-61F81F986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954584" y="3760600"/>
              <a:ext cx="867221" cy="65414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13655305-C784-D946-2615-FC9E25783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853349" y="3014952"/>
              <a:ext cx="876436" cy="654143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7D83B1A0-1542-F6F7-F732-268A3B7E8CD1}"/>
                </a:ext>
              </a:extLst>
            </p:cNvPr>
            <p:cNvGrpSpPr/>
            <p:nvPr/>
          </p:nvGrpSpPr>
          <p:grpSpPr>
            <a:xfrm>
              <a:off x="7669442" y="3781662"/>
              <a:ext cx="1079841" cy="633080"/>
              <a:chOff x="2755363" y="2755814"/>
              <a:chExt cx="2566490" cy="1582419"/>
            </a:xfrm>
          </p:grpSpPr>
          <p:pic>
            <p:nvPicPr>
              <p:cNvPr id="46" name="图片 45">
                <a:extLst>
                  <a:ext uri="{FF2B5EF4-FFF2-40B4-BE49-F238E27FC236}">
                    <a16:creationId xmlns:a16="http://schemas.microsoft.com/office/drawing/2014/main" id="{87590A99-2BEF-BAAA-12D5-1BA21A6EE4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308770" y="2802904"/>
                <a:ext cx="2013083" cy="153532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CBA92D4F-A2E1-4D9D-D4C1-91FAD7D32432}"/>
                  </a:ext>
                </a:extLst>
              </p:cNvPr>
              <p:cNvSpPr txBox="1"/>
              <p:nvPr/>
            </p:nvSpPr>
            <p:spPr>
              <a:xfrm>
                <a:off x="2755363" y="2755814"/>
                <a:ext cx="2196272" cy="605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75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立讯精密</a:t>
                </a:r>
              </a:p>
            </p:txBody>
          </p:sp>
        </p:grpSp>
      </p:grpSp>
      <p:sp>
        <p:nvSpPr>
          <p:cNvPr id="48" name="流程图: 存储数据 9218">
            <a:extLst>
              <a:ext uri="{FF2B5EF4-FFF2-40B4-BE49-F238E27FC236}">
                <a16:creationId xmlns:a16="http://schemas.microsoft.com/office/drawing/2014/main" id="{F70E1D3C-1B22-1EE7-95E6-70930E0ED3B8}"/>
              </a:ext>
            </a:extLst>
          </p:cNvPr>
          <p:cNvSpPr/>
          <p:nvPr/>
        </p:nvSpPr>
        <p:spPr>
          <a:xfrm>
            <a:off x="503723" y="1514443"/>
            <a:ext cx="2476623" cy="3180322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24 w 10000"/>
              <a:gd name="connsiteY1" fmla="*/ 1682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24 w 10000"/>
              <a:gd name="connsiteY1" fmla="*/ 1682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24 w 10000"/>
              <a:gd name="connsiteY1" fmla="*/ 1682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9825"/>
              <a:gd name="connsiteY0" fmla="*/ 0 h 10000"/>
              <a:gd name="connsiteX1" fmla="*/ 7924 w 9825"/>
              <a:gd name="connsiteY1" fmla="*/ 1682 h 10000"/>
              <a:gd name="connsiteX2" fmla="*/ 4232 w 9825"/>
              <a:gd name="connsiteY2" fmla="*/ 4811 h 10000"/>
              <a:gd name="connsiteX3" fmla="*/ 9825 w 9825"/>
              <a:gd name="connsiteY3" fmla="*/ 8743 h 10000"/>
              <a:gd name="connsiteX4" fmla="*/ 1667 w 9825"/>
              <a:gd name="connsiteY4" fmla="*/ 10000 h 10000"/>
              <a:gd name="connsiteX5" fmla="*/ 0 w 9825"/>
              <a:gd name="connsiteY5" fmla="*/ 5000 h 10000"/>
              <a:gd name="connsiteX6" fmla="*/ 1667 w 9825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307 w 10000"/>
              <a:gd name="connsiteY2" fmla="*/ 4811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078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078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154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154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127"/>
              <a:gd name="connsiteY0" fmla="*/ 0 h 10000"/>
              <a:gd name="connsiteX1" fmla="*/ 8065 w 10127"/>
              <a:gd name="connsiteY1" fmla="*/ 1682 h 10000"/>
              <a:gd name="connsiteX2" fmla="*/ 4154 w 10127"/>
              <a:gd name="connsiteY2" fmla="*/ 5000 h 10000"/>
              <a:gd name="connsiteX3" fmla="*/ 10127 w 10127"/>
              <a:gd name="connsiteY3" fmla="*/ 8806 h 10000"/>
              <a:gd name="connsiteX4" fmla="*/ 1697 w 10127"/>
              <a:gd name="connsiteY4" fmla="*/ 10000 h 10000"/>
              <a:gd name="connsiteX5" fmla="*/ 0 w 10127"/>
              <a:gd name="connsiteY5" fmla="*/ 5000 h 10000"/>
              <a:gd name="connsiteX6" fmla="*/ 1697 w 10127"/>
              <a:gd name="connsiteY6" fmla="*/ 0 h 10000"/>
              <a:gd name="connsiteX0" fmla="*/ 1697 w 10127"/>
              <a:gd name="connsiteY0" fmla="*/ 0 h 10000"/>
              <a:gd name="connsiteX1" fmla="*/ 8065 w 10127"/>
              <a:gd name="connsiteY1" fmla="*/ 1682 h 10000"/>
              <a:gd name="connsiteX2" fmla="*/ 4154 w 10127"/>
              <a:gd name="connsiteY2" fmla="*/ 5000 h 10000"/>
              <a:gd name="connsiteX3" fmla="*/ 10127 w 10127"/>
              <a:gd name="connsiteY3" fmla="*/ 8806 h 10000"/>
              <a:gd name="connsiteX4" fmla="*/ 1697 w 10127"/>
              <a:gd name="connsiteY4" fmla="*/ 10000 h 10000"/>
              <a:gd name="connsiteX5" fmla="*/ 0 w 10127"/>
              <a:gd name="connsiteY5" fmla="*/ 5000 h 10000"/>
              <a:gd name="connsiteX6" fmla="*/ 1697 w 10127"/>
              <a:gd name="connsiteY6" fmla="*/ 0 h 10000"/>
              <a:gd name="connsiteX0" fmla="*/ 1697 w 10127"/>
              <a:gd name="connsiteY0" fmla="*/ 0 h 10000"/>
              <a:gd name="connsiteX1" fmla="*/ 8065 w 10127"/>
              <a:gd name="connsiteY1" fmla="*/ 1682 h 10000"/>
              <a:gd name="connsiteX2" fmla="*/ 4129 w 10127"/>
              <a:gd name="connsiteY2" fmla="*/ 5063 h 10000"/>
              <a:gd name="connsiteX3" fmla="*/ 10127 w 10127"/>
              <a:gd name="connsiteY3" fmla="*/ 8806 h 10000"/>
              <a:gd name="connsiteX4" fmla="*/ 1697 w 10127"/>
              <a:gd name="connsiteY4" fmla="*/ 10000 h 10000"/>
              <a:gd name="connsiteX5" fmla="*/ 0 w 10127"/>
              <a:gd name="connsiteY5" fmla="*/ 5000 h 10000"/>
              <a:gd name="connsiteX6" fmla="*/ 1697 w 10127"/>
              <a:gd name="connsiteY6" fmla="*/ 0 h 10000"/>
              <a:gd name="connsiteX0" fmla="*/ 1469 w 10128"/>
              <a:gd name="connsiteY0" fmla="*/ 0 h 10016"/>
              <a:gd name="connsiteX1" fmla="*/ 8066 w 10128"/>
              <a:gd name="connsiteY1" fmla="*/ 1698 h 10016"/>
              <a:gd name="connsiteX2" fmla="*/ 4130 w 10128"/>
              <a:gd name="connsiteY2" fmla="*/ 5079 h 10016"/>
              <a:gd name="connsiteX3" fmla="*/ 10128 w 10128"/>
              <a:gd name="connsiteY3" fmla="*/ 8822 h 10016"/>
              <a:gd name="connsiteX4" fmla="*/ 1698 w 10128"/>
              <a:gd name="connsiteY4" fmla="*/ 10016 h 10016"/>
              <a:gd name="connsiteX5" fmla="*/ 1 w 10128"/>
              <a:gd name="connsiteY5" fmla="*/ 5016 h 10016"/>
              <a:gd name="connsiteX6" fmla="*/ 1469 w 10128"/>
              <a:gd name="connsiteY6" fmla="*/ 0 h 10016"/>
              <a:gd name="connsiteX0" fmla="*/ 1469 w 10128"/>
              <a:gd name="connsiteY0" fmla="*/ 0 h 10016"/>
              <a:gd name="connsiteX1" fmla="*/ 8066 w 10128"/>
              <a:gd name="connsiteY1" fmla="*/ 1698 h 10016"/>
              <a:gd name="connsiteX2" fmla="*/ 4130 w 10128"/>
              <a:gd name="connsiteY2" fmla="*/ 5079 h 10016"/>
              <a:gd name="connsiteX3" fmla="*/ 10128 w 10128"/>
              <a:gd name="connsiteY3" fmla="*/ 8822 h 10016"/>
              <a:gd name="connsiteX4" fmla="*/ 1698 w 10128"/>
              <a:gd name="connsiteY4" fmla="*/ 10016 h 10016"/>
              <a:gd name="connsiteX5" fmla="*/ 1 w 10128"/>
              <a:gd name="connsiteY5" fmla="*/ 5016 h 10016"/>
              <a:gd name="connsiteX6" fmla="*/ 1469 w 10128"/>
              <a:gd name="connsiteY6" fmla="*/ 0 h 10016"/>
              <a:gd name="connsiteX0" fmla="*/ 3742 w 10187"/>
              <a:gd name="connsiteY0" fmla="*/ 0 h 9843"/>
              <a:gd name="connsiteX1" fmla="*/ 8125 w 10187"/>
              <a:gd name="connsiteY1" fmla="*/ 1525 h 9843"/>
              <a:gd name="connsiteX2" fmla="*/ 4189 w 10187"/>
              <a:gd name="connsiteY2" fmla="*/ 4906 h 9843"/>
              <a:gd name="connsiteX3" fmla="*/ 10187 w 10187"/>
              <a:gd name="connsiteY3" fmla="*/ 8649 h 9843"/>
              <a:gd name="connsiteX4" fmla="*/ 1757 w 10187"/>
              <a:gd name="connsiteY4" fmla="*/ 9843 h 9843"/>
              <a:gd name="connsiteX5" fmla="*/ 60 w 10187"/>
              <a:gd name="connsiteY5" fmla="*/ 4843 h 9843"/>
              <a:gd name="connsiteX6" fmla="*/ 3742 w 10187"/>
              <a:gd name="connsiteY6" fmla="*/ 0 h 9843"/>
              <a:gd name="connsiteX0" fmla="*/ 3230 w 9982"/>
              <a:gd name="connsiteY0" fmla="*/ 0 h 10016"/>
              <a:gd name="connsiteX1" fmla="*/ 7958 w 9982"/>
              <a:gd name="connsiteY1" fmla="*/ 1565 h 10016"/>
              <a:gd name="connsiteX2" fmla="*/ 4094 w 9982"/>
              <a:gd name="connsiteY2" fmla="*/ 5000 h 10016"/>
              <a:gd name="connsiteX3" fmla="*/ 9982 w 9982"/>
              <a:gd name="connsiteY3" fmla="*/ 8803 h 10016"/>
              <a:gd name="connsiteX4" fmla="*/ 1707 w 9982"/>
              <a:gd name="connsiteY4" fmla="*/ 10016 h 10016"/>
              <a:gd name="connsiteX5" fmla="*/ 41 w 9982"/>
              <a:gd name="connsiteY5" fmla="*/ 4936 h 10016"/>
              <a:gd name="connsiteX6" fmla="*/ 3230 w 9982"/>
              <a:gd name="connsiteY6" fmla="*/ 0 h 10016"/>
              <a:gd name="connsiteX0" fmla="*/ 3196 w 9960"/>
              <a:gd name="connsiteY0" fmla="*/ 0 h 9585"/>
              <a:gd name="connsiteX1" fmla="*/ 7932 w 9960"/>
              <a:gd name="connsiteY1" fmla="*/ 1563 h 9585"/>
              <a:gd name="connsiteX2" fmla="*/ 4061 w 9960"/>
              <a:gd name="connsiteY2" fmla="*/ 4992 h 9585"/>
              <a:gd name="connsiteX3" fmla="*/ 9960 w 9960"/>
              <a:gd name="connsiteY3" fmla="*/ 8789 h 9585"/>
              <a:gd name="connsiteX4" fmla="*/ 3297 w 9960"/>
              <a:gd name="connsiteY4" fmla="*/ 9585 h 9585"/>
              <a:gd name="connsiteX5" fmla="*/ 1 w 9960"/>
              <a:gd name="connsiteY5" fmla="*/ 4928 h 9585"/>
              <a:gd name="connsiteX6" fmla="*/ 3196 w 9960"/>
              <a:gd name="connsiteY6" fmla="*/ 0 h 9585"/>
              <a:gd name="connsiteX0" fmla="*/ 3209 w 10000"/>
              <a:gd name="connsiteY0" fmla="*/ 0 h 10000"/>
              <a:gd name="connsiteX1" fmla="*/ 8919 w 10000"/>
              <a:gd name="connsiteY1" fmla="*/ 999 h 10000"/>
              <a:gd name="connsiteX2" fmla="*/ 4077 w 10000"/>
              <a:gd name="connsiteY2" fmla="*/ 5208 h 10000"/>
              <a:gd name="connsiteX3" fmla="*/ 10000 w 10000"/>
              <a:gd name="connsiteY3" fmla="*/ 9170 h 10000"/>
              <a:gd name="connsiteX4" fmla="*/ 3310 w 10000"/>
              <a:gd name="connsiteY4" fmla="*/ 10000 h 10000"/>
              <a:gd name="connsiteX5" fmla="*/ 1 w 10000"/>
              <a:gd name="connsiteY5" fmla="*/ 5141 h 10000"/>
              <a:gd name="connsiteX6" fmla="*/ 3209 w 10000"/>
              <a:gd name="connsiteY6" fmla="*/ 0 h 10000"/>
              <a:gd name="connsiteX0" fmla="*/ 3209 w 10000"/>
              <a:gd name="connsiteY0" fmla="*/ 0 h 10000"/>
              <a:gd name="connsiteX1" fmla="*/ 9849 w 10000"/>
              <a:gd name="connsiteY1" fmla="*/ 2213 h 10000"/>
              <a:gd name="connsiteX2" fmla="*/ 4077 w 10000"/>
              <a:gd name="connsiteY2" fmla="*/ 5208 h 10000"/>
              <a:gd name="connsiteX3" fmla="*/ 10000 w 10000"/>
              <a:gd name="connsiteY3" fmla="*/ 9170 h 10000"/>
              <a:gd name="connsiteX4" fmla="*/ 3310 w 10000"/>
              <a:gd name="connsiteY4" fmla="*/ 10000 h 10000"/>
              <a:gd name="connsiteX5" fmla="*/ 1 w 10000"/>
              <a:gd name="connsiteY5" fmla="*/ 5141 h 10000"/>
              <a:gd name="connsiteX6" fmla="*/ 3209 w 10000"/>
              <a:gd name="connsiteY6" fmla="*/ 0 h 10000"/>
              <a:gd name="connsiteX0" fmla="*/ 3209 w 9849"/>
              <a:gd name="connsiteY0" fmla="*/ 0 h 10000"/>
              <a:gd name="connsiteX1" fmla="*/ 9849 w 9849"/>
              <a:gd name="connsiteY1" fmla="*/ 2213 h 10000"/>
              <a:gd name="connsiteX2" fmla="*/ 4077 w 9849"/>
              <a:gd name="connsiteY2" fmla="*/ 5208 h 10000"/>
              <a:gd name="connsiteX3" fmla="*/ 9548 w 9849"/>
              <a:gd name="connsiteY3" fmla="*/ 7507 h 10000"/>
              <a:gd name="connsiteX4" fmla="*/ 3310 w 9849"/>
              <a:gd name="connsiteY4" fmla="*/ 10000 h 10000"/>
              <a:gd name="connsiteX5" fmla="*/ 1 w 9849"/>
              <a:gd name="connsiteY5" fmla="*/ 5141 h 10000"/>
              <a:gd name="connsiteX6" fmla="*/ 3209 w 9849"/>
              <a:gd name="connsiteY6" fmla="*/ 0 h 10000"/>
              <a:gd name="connsiteX0" fmla="*/ 3258 w 9923"/>
              <a:gd name="connsiteY0" fmla="*/ 0 h 10000"/>
              <a:gd name="connsiteX1" fmla="*/ 9923 w 9923"/>
              <a:gd name="connsiteY1" fmla="*/ 2196 h 10000"/>
              <a:gd name="connsiteX2" fmla="*/ 4140 w 9923"/>
              <a:gd name="connsiteY2" fmla="*/ 5208 h 10000"/>
              <a:gd name="connsiteX3" fmla="*/ 9694 w 9923"/>
              <a:gd name="connsiteY3" fmla="*/ 7507 h 10000"/>
              <a:gd name="connsiteX4" fmla="*/ 3361 w 9923"/>
              <a:gd name="connsiteY4" fmla="*/ 10000 h 10000"/>
              <a:gd name="connsiteX5" fmla="*/ 1 w 9923"/>
              <a:gd name="connsiteY5" fmla="*/ 5141 h 10000"/>
              <a:gd name="connsiteX6" fmla="*/ 3258 w 9923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769 w 10000"/>
              <a:gd name="connsiteY3" fmla="*/ 7507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769 w 10000"/>
              <a:gd name="connsiteY3" fmla="*/ 7507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13 w 10000"/>
              <a:gd name="connsiteY2" fmla="*/ 4559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13 w 10000"/>
              <a:gd name="connsiteY2" fmla="*/ 4559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13 w 10000"/>
              <a:gd name="connsiteY2" fmla="*/ 4559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40 h 10040"/>
              <a:gd name="connsiteX1" fmla="*/ 10000 w 10000"/>
              <a:gd name="connsiteY1" fmla="*/ 2236 h 10040"/>
              <a:gd name="connsiteX2" fmla="*/ 8313 w 10000"/>
              <a:gd name="connsiteY2" fmla="*/ 4599 h 10040"/>
              <a:gd name="connsiteX3" fmla="*/ 9846 w 10000"/>
              <a:gd name="connsiteY3" fmla="*/ 7530 h 10040"/>
              <a:gd name="connsiteX4" fmla="*/ 3387 w 10000"/>
              <a:gd name="connsiteY4" fmla="*/ 10040 h 10040"/>
              <a:gd name="connsiteX5" fmla="*/ 1 w 10000"/>
              <a:gd name="connsiteY5" fmla="*/ 5181 h 10040"/>
              <a:gd name="connsiteX6" fmla="*/ 3283 w 10000"/>
              <a:gd name="connsiteY6" fmla="*/ 40 h 10040"/>
              <a:gd name="connsiteX0" fmla="*/ 3283 w 10000"/>
              <a:gd name="connsiteY0" fmla="*/ 94 h 10094"/>
              <a:gd name="connsiteX1" fmla="*/ 10000 w 10000"/>
              <a:gd name="connsiteY1" fmla="*/ 2290 h 10094"/>
              <a:gd name="connsiteX2" fmla="*/ 8313 w 10000"/>
              <a:gd name="connsiteY2" fmla="*/ 4653 h 10094"/>
              <a:gd name="connsiteX3" fmla="*/ 9846 w 10000"/>
              <a:gd name="connsiteY3" fmla="*/ 7584 h 10094"/>
              <a:gd name="connsiteX4" fmla="*/ 3387 w 10000"/>
              <a:gd name="connsiteY4" fmla="*/ 10094 h 10094"/>
              <a:gd name="connsiteX5" fmla="*/ 1 w 10000"/>
              <a:gd name="connsiteY5" fmla="*/ 5235 h 10094"/>
              <a:gd name="connsiteX6" fmla="*/ 3283 w 10000"/>
              <a:gd name="connsiteY6" fmla="*/ 94 h 10094"/>
              <a:gd name="connsiteX0" fmla="*/ 3514 w 10000"/>
              <a:gd name="connsiteY0" fmla="*/ 94 h 10127"/>
              <a:gd name="connsiteX1" fmla="*/ 10000 w 10000"/>
              <a:gd name="connsiteY1" fmla="*/ 2323 h 10127"/>
              <a:gd name="connsiteX2" fmla="*/ 8313 w 10000"/>
              <a:gd name="connsiteY2" fmla="*/ 4686 h 10127"/>
              <a:gd name="connsiteX3" fmla="*/ 9846 w 10000"/>
              <a:gd name="connsiteY3" fmla="*/ 7617 h 10127"/>
              <a:gd name="connsiteX4" fmla="*/ 3387 w 10000"/>
              <a:gd name="connsiteY4" fmla="*/ 10127 h 10127"/>
              <a:gd name="connsiteX5" fmla="*/ 1 w 10000"/>
              <a:gd name="connsiteY5" fmla="*/ 5268 h 10127"/>
              <a:gd name="connsiteX6" fmla="*/ 3514 w 10000"/>
              <a:gd name="connsiteY6" fmla="*/ 94 h 10127"/>
              <a:gd name="connsiteX0" fmla="*/ 3514 w 10000"/>
              <a:gd name="connsiteY0" fmla="*/ 94 h 10127"/>
              <a:gd name="connsiteX1" fmla="*/ 10000 w 10000"/>
              <a:gd name="connsiteY1" fmla="*/ 2323 h 10127"/>
              <a:gd name="connsiteX2" fmla="*/ 8313 w 10000"/>
              <a:gd name="connsiteY2" fmla="*/ 4686 h 10127"/>
              <a:gd name="connsiteX3" fmla="*/ 9846 w 10000"/>
              <a:gd name="connsiteY3" fmla="*/ 7617 h 10127"/>
              <a:gd name="connsiteX4" fmla="*/ 3387 w 10000"/>
              <a:gd name="connsiteY4" fmla="*/ 10127 h 10127"/>
              <a:gd name="connsiteX5" fmla="*/ 1 w 10000"/>
              <a:gd name="connsiteY5" fmla="*/ 5268 h 10127"/>
              <a:gd name="connsiteX6" fmla="*/ 3514 w 10000"/>
              <a:gd name="connsiteY6" fmla="*/ 94 h 10127"/>
              <a:gd name="connsiteX0" fmla="*/ 3514 w 10736"/>
              <a:gd name="connsiteY0" fmla="*/ 94 h 10127"/>
              <a:gd name="connsiteX1" fmla="*/ 10000 w 10736"/>
              <a:gd name="connsiteY1" fmla="*/ 2323 h 10127"/>
              <a:gd name="connsiteX2" fmla="*/ 10730 w 10736"/>
              <a:gd name="connsiteY2" fmla="*/ 5019 h 10127"/>
              <a:gd name="connsiteX3" fmla="*/ 9846 w 10736"/>
              <a:gd name="connsiteY3" fmla="*/ 7617 h 10127"/>
              <a:gd name="connsiteX4" fmla="*/ 3387 w 10736"/>
              <a:gd name="connsiteY4" fmla="*/ 10127 h 10127"/>
              <a:gd name="connsiteX5" fmla="*/ 1 w 10736"/>
              <a:gd name="connsiteY5" fmla="*/ 5268 h 10127"/>
              <a:gd name="connsiteX6" fmla="*/ 3514 w 10736"/>
              <a:gd name="connsiteY6" fmla="*/ 94 h 10127"/>
              <a:gd name="connsiteX0" fmla="*/ 3514 w 12263"/>
              <a:gd name="connsiteY0" fmla="*/ 94 h 10127"/>
              <a:gd name="connsiteX1" fmla="*/ 12263 w 12263"/>
              <a:gd name="connsiteY1" fmla="*/ 3338 h 10127"/>
              <a:gd name="connsiteX2" fmla="*/ 10730 w 12263"/>
              <a:gd name="connsiteY2" fmla="*/ 5019 h 10127"/>
              <a:gd name="connsiteX3" fmla="*/ 9846 w 12263"/>
              <a:gd name="connsiteY3" fmla="*/ 7617 h 10127"/>
              <a:gd name="connsiteX4" fmla="*/ 3387 w 12263"/>
              <a:gd name="connsiteY4" fmla="*/ 10127 h 10127"/>
              <a:gd name="connsiteX5" fmla="*/ 1 w 12263"/>
              <a:gd name="connsiteY5" fmla="*/ 5268 h 10127"/>
              <a:gd name="connsiteX6" fmla="*/ 3514 w 12263"/>
              <a:gd name="connsiteY6" fmla="*/ 94 h 10127"/>
              <a:gd name="connsiteX0" fmla="*/ 3514 w 12263"/>
              <a:gd name="connsiteY0" fmla="*/ 94 h 10127"/>
              <a:gd name="connsiteX1" fmla="*/ 12263 w 12263"/>
              <a:gd name="connsiteY1" fmla="*/ 3338 h 10127"/>
              <a:gd name="connsiteX2" fmla="*/ 10730 w 12263"/>
              <a:gd name="connsiteY2" fmla="*/ 5019 h 10127"/>
              <a:gd name="connsiteX3" fmla="*/ 12238 w 12263"/>
              <a:gd name="connsiteY3" fmla="*/ 6719 h 10127"/>
              <a:gd name="connsiteX4" fmla="*/ 3387 w 12263"/>
              <a:gd name="connsiteY4" fmla="*/ 10127 h 10127"/>
              <a:gd name="connsiteX5" fmla="*/ 1 w 12263"/>
              <a:gd name="connsiteY5" fmla="*/ 5268 h 10127"/>
              <a:gd name="connsiteX6" fmla="*/ 3514 w 12263"/>
              <a:gd name="connsiteY6" fmla="*/ 94 h 10127"/>
              <a:gd name="connsiteX0" fmla="*/ 3514 w 12263"/>
              <a:gd name="connsiteY0" fmla="*/ 94 h 10127"/>
              <a:gd name="connsiteX1" fmla="*/ 12263 w 12263"/>
              <a:gd name="connsiteY1" fmla="*/ 3338 h 10127"/>
              <a:gd name="connsiteX2" fmla="*/ 10730 w 12263"/>
              <a:gd name="connsiteY2" fmla="*/ 5019 h 10127"/>
              <a:gd name="connsiteX3" fmla="*/ 12238 w 12263"/>
              <a:gd name="connsiteY3" fmla="*/ 6719 h 10127"/>
              <a:gd name="connsiteX4" fmla="*/ 3387 w 12263"/>
              <a:gd name="connsiteY4" fmla="*/ 10127 h 10127"/>
              <a:gd name="connsiteX5" fmla="*/ 1 w 12263"/>
              <a:gd name="connsiteY5" fmla="*/ 5268 h 10127"/>
              <a:gd name="connsiteX6" fmla="*/ 3514 w 12263"/>
              <a:gd name="connsiteY6" fmla="*/ 94 h 10127"/>
              <a:gd name="connsiteX0" fmla="*/ 3514 w 12238"/>
              <a:gd name="connsiteY0" fmla="*/ 94 h 10127"/>
              <a:gd name="connsiteX1" fmla="*/ 12134 w 12238"/>
              <a:gd name="connsiteY1" fmla="*/ 3122 h 10127"/>
              <a:gd name="connsiteX2" fmla="*/ 10730 w 12238"/>
              <a:gd name="connsiteY2" fmla="*/ 5019 h 10127"/>
              <a:gd name="connsiteX3" fmla="*/ 12238 w 12238"/>
              <a:gd name="connsiteY3" fmla="*/ 6719 h 10127"/>
              <a:gd name="connsiteX4" fmla="*/ 3387 w 12238"/>
              <a:gd name="connsiteY4" fmla="*/ 10127 h 10127"/>
              <a:gd name="connsiteX5" fmla="*/ 1 w 12238"/>
              <a:gd name="connsiteY5" fmla="*/ 5268 h 10127"/>
              <a:gd name="connsiteX6" fmla="*/ 3514 w 12238"/>
              <a:gd name="connsiteY6" fmla="*/ 94 h 10127"/>
              <a:gd name="connsiteX0" fmla="*/ 3514 w 12238"/>
              <a:gd name="connsiteY0" fmla="*/ 94 h 10127"/>
              <a:gd name="connsiteX1" fmla="*/ 12134 w 12238"/>
              <a:gd name="connsiteY1" fmla="*/ 3122 h 10127"/>
              <a:gd name="connsiteX2" fmla="*/ 10730 w 12238"/>
              <a:gd name="connsiteY2" fmla="*/ 5019 h 10127"/>
              <a:gd name="connsiteX3" fmla="*/ 12238 w 12238"/>
              <a:gd name="connsiteY3" fmla="*/ 6719 h 10127"/>
              <a:gd name="connsiteX4" fmla="*/ 3387 w 12238"/>
              <a:gd name="connsiteY4" fmla="*/ 10127 h 10127"/>
              <a:gd name="connsiteX5" fmla="*/ 1 w 12238"/>
              <a:gd name="connsiteY5" fmla="*/ 5268 h 10127"/>
              <a:gd name="connsiteX6" fmla="*/ 3514 w 12238"/>
              <a:gd name="connsiteY6" fmla="*/ 94 h 10127"/>
              <a:gd name="connsiteX0" fmla="*/ 3719 w 12443"/>
              <a:gd name="connsiteY0" fmla="*/ 99 h 10132"/>
              <a:gd name="connsiteX1" fmla="*/ 12339 w 12443"/>
              <a:gd name="connsiteY1" fmla="*/ 3127 h 10132"/>
              <a:gd name="connsiteX2" fmla="*/ 10935 w 12443"/>
              <a:gd name="connsiteY2" fmla="*/ 5024 h 10132"/>
              <a:gd name="connsiteX3" fmla="*/ 12443 w 12443"/>
              <a:gd name="connsiteY3" fmla="*/ 6724 h 10132"/>
              <a:gd name="connsiteX4" fmla="*/ 3592 w 12443"/>
              <a:gd name="connsiteY4" fmla="*/ 10132 h 10132"/>
              <a:gd name="connsiteX5" fmla="*/ 0 w 12443"/>
              <a:gd name="connsiteY5" fmla="*/ 5007 h 10132"/>
              <a:gd name="connsiteX6" fmla="*/ 3719 w 12443"/>
              <a:gd name="connsiteY6" fmla="*/ 99 h 10132"/>
              <a:gd name="connsiteX0" fmla="*/ 3720 w 12444"/>
              <a:gd name="connsiteY0" fmla="*/ 250 h 10283"/>
              <a:gd name="connsiteX1" fmla="*/ 12340 w 12444"/>
              <a:gd name="connsiteY1" fmla="*/ 3278 h 10283"/>
              <a:gd name="connsiteX2" fmla="*/ 10936 w 12444"/>
              <a:gd name="connsiteY2" fmla="*/ 5175 h 10283"/>
              <a:gd name="connsiteX3" fmla="*/ 12444 w 12444"/>
              <a:gd name="connsiteY3" fmla="*/ 6875 h 10283"/>
              <a:gd name="connsiteX4" fmla="*/ 3593 w 12444"/>
              <a:gd name="connsiteY4" fmla="*/ 10283 h 10283"/>
              <a:gd name="connsiteX5" fmla="*/ 1 w 12444"/>
              <a:gd name="connsiteY5" fmla="*/ 5158 h 10283"/>
              <a:gd name="connsiteX6" fmla="*/ 3720 w 12444"/>
              <a:gd name="connsiteY6" fmla="*/ 250 h 10283"/>
              <a:gd name="connsiteX0" fmla="*/ 3926 w 12444"/>
              <a:gd name="connsiteY0" fmla="*/ 99 h 10182"/>
              <a:gd name="connsiteX1" fmla="*/ 12340 w 12444"/>
              <a:gd name="connsiteY1" fmla="*/ 3177 h 10182"/>
              <a:gd name="connsiteX2" fmla="*/ 10936 w 12444"/>
              <a:gd name="connsiteY2" fmla="*/ 5074 h 10182"/>
              <a:gd name="connsiteX3" fmla="*/ 12444 w 12444"/>
              <a:gd name="connsiteY3" fmla="*/ 6774 h 10182"/>
              <a:gd name="connsiteX4" fmla="*/ 3593 w 12444"/>
              <a:gd name="connsiteY4" fmla="*/ 10182 h 10182"/>
              <a:gd name="connsiteX5" fmla="*/ 1 w 12444"/>
              <a:gd name="connsiteY5" fmla="*/ 5057 h 10182"/>
              <a:gd name="connsiteX6" fmla="*/ 3926 w 12444"/>
              <a:gd name="connsiteY6" fmla="*/ 99 h 1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44" h="10182">
                <a:moveTo>
                  <a:pt x="3926" y="99"/>
                </a:moveTo>
                <a:cubicBezTo>
                  <a:pt x="8120" y="1015"/>
                  <a:pt x="11902" y="3209"/>
                  <a:pt x="12340" y="3177"/>
                </a:cubicBezTo>
                <a:cubicBezTo>
                  <a:pt x="10776" y="4092"/>
                  <a:pt x="10919" y="4475"/>
                  <a:pt x="10936" y="5074"/>
                </a:cubicBezTo>
                <a:cubicBezTo>
                  <a:pt x="10953" y="5673"/>
                  <a:pt x="11522" y="6259"/>
                  <a:pt x="12444" y="6774"/>
                </a:cubicBezTo>
                <a:lnTo>
                  <a:pt x="3593" y="10182"/>
                </a:lnTo>
                <a:cubicBezTo>
                  <a:pt x="2646" y="10182"/>
                  <a:pt x="-54" y="6737"/>
                  <a:pt x="1" y="5057"/>
                </a:cubicBezTo>
                <a:cubicBezTo>
                  <a:pt x="56" y="3377"/>
                  <a:pt x="1462" y="-682"/>
                  <a:pt x="3926" y="99"/>
                </a:cubicBezTo>
                <a:close/>
              </a:path>
            </a:pathLst>
          </a:custGeom>
          <a:gradFill>
            <a:gsLst>
              <a:gs pos="54000">
                <a:schemeClr val="accent3">
                  <a:lumMod val="20000"/>
                  <a:lumOff val="80000"/>
                  <a:alpha val="10000"/>
                </a:schemeClr>
              </a:gs>
              <a:gs pos="96000">
                <a:schemeClr val="accent3">
                  <a:lumMod val="40000"/>
                  <a:lumOff val="60000"/>
                </a:schemeClr>
              </a:gs>
              <a:gs pos="74000">
                <a:schemeClr val="accent1">
                  <a:lumMod val="20000"/>
                  <a:lumOff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9" name="图示 48">
            <a:extLst>
              <a:ext uri="{FF2B5EF4-FFF2-40B4-BE49-F238E27FC236}">
                <a16:creationId xmlns:a16="http://schemas.microsoft.com/office/drawing/2014/main" id="{83E51A85-09BA-2060-1DFF-0338F8F181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2634223"/>
              </p:ext>
            </p:extLst>
          </p:nvPr>
        </p:nvGraphicFramePr>
        <p:xfrm>
          <a:off x="2608303" y="1966418"/>
          <a:ext cx="3844996" cy="2293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1" r:lo="rId22" r:qs="rId23" r:cs="rId24"/>
          </a:graphicData>
        </a:graphic>
      </p:graphicFrame>
      <p:sp>
        <p:nvSpPr>
          <p:cNvPr id="50" name="流程图: 存储数据 9218">
            <a:extLst>
              <a:ext uri="{FF2B5EF4-FFF2-40B4-BE49-F238E27FC236}">
                <a16:creationId xmlns:a16="http://schemas.microsoft.com/office/drawing/2014/main" id="{CD3BEF96-DEDB-CCE8-1A67-FD55F7A78845}"/>
              </a:ext>
            </a:extLst>
          </p:cNvPr>
          <p:cNvSpPr/>
          <p:nvPr/>
        </p:nvSpPr>
        <p:spPr>
          <a:xfrm flipH="1">
            <a:off x="6078835" y="1515108"/>
            <a:ext cx="2514131" cy="3180322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24 w 10000"/>
              <a:gd name="connsiteY1" fmla="*/ 1682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24 w 10000"/>
              <a:gd name="connsiteY1" fmla="*/ 1682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24 w 10000"/>
              <a:gd name="connsiteY1" fmla="*/ 1682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9825"/>
              <a:gd name="connsiteY0" fmla="*/ 0 h 10000"/>
              <a:gd name="connsiteX1" fmla="*/ 7924 w 9825"/>
              <a:gd name="connsiteY1" fmla="*/ 1682 h 10000"/>
              <a:gd name="connsiteX2" fmla="*/ 4232 w 9825"/>
              <a:gd name="connsiteY2" fmla="*/ 4811 h 10000"/>
              <a:gd name="connsiteX3" fmla="*/ 9825 w 9825"/>
              <a:gd name="connsiteY3" fmla="*/ 8743 h 10000"/>
              <a:gd name="connsiteX4" fmla="*/ 1667 w 9825"/>
              <a:gd name="connsiteY4" fmla="*/ 10000 h 10000"/>
              <a:gd name="connsiteX5" fmla="*/ 0 w 9825"/>
              <a:gd name="connsiteY5" fmla="*/ 5000 h 10000"/>
              <a:gd name="connsiteX6" fmla="*/ 1667 w 9825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307 w 10000"/>
              <a:gd name="connsiteY2" fmla="*/ 4811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078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078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154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154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127"/>
              <a:gd name="connsiteY0" fmla="*/ 0 h 10000"/>
              <a:gd name="connsiteX1" fmla="*/ 8065 w 10127"/>
              <a:gd name="connsiteY1" fmla="*/ 1682 h 10000"/>
              <a:gd name="connsiteX2" fmla="*/ 4154 w 10127"/>
              <a:gd name="connsiteY2" fmla="*/ 5000 h 10000"/>
              <a:gd name="connsiteX3" fmla="*/ 10127 w 10127"/>
              <a:gd name="connsiteY3" fmla="*/ 8806 h 10000"/>
              <a:gd name="connsiteX4" fmla="*/ 1697 w 10127"/>
              <a:gd name="connsiteY4" fmla="*/ 10000 h 10000"/>
              <a:gd name="connsiteX5" fmla="*/ 0 w 10127"/>
              <a:gd name="connsiteY5" fmla="*/ 5000 h 10000"/>
              <a:gd name="connsiteX6" fmla="*/ 1697 w 10127"/>
              <a:gd name="connsiteY6" fmla="*/ 0 h 10000"/>
              <a:gd name="connsiteX0" fmla="*/ 1697 w 10127"/>
              <a:gd name="connsiteY0" fmla="*/ 0 h 10000"/>
              <a:gd name="connsiteX1" fmla="*/ 8065 w 10127"/>
              <a:gd name="connsiteY1" fmla="*/ 1682 h 10000"/>
              <a:gd name="connsiteX2" fmla="*/ 4154 w 10127"/>
              <a:gd name="connsiteY2" fmla="*/ 5000 h 10000"/>
              <a:gd name="connsiteX3" fmla="*/ 10127 w 10127"/>
              <a:gd name="connsiteY3" fmla="*/ 8806 h 10000"/>
              <a:gd name="connsiteX4" fmla="*/ 1697 w 10127"/>
              <a:gd name="connsiteY4" fmla="*/ 10000 h 10000"/>
              <a:gd name="connsiteX5" fmla="*/ 0 w 10127"/>
              <a:gd name="connsiteY5" fmla="*/ 5000 h 10000"/>
              <a:gd name="connsiteX6" fmla="*/ 1697 w 10127"/>
              <a:gd name="connsiteY6" fmla="*/ 0 h 10000"/>
              <a:gd name="connsiteX0" fmla="*/ 1697 w 10127"/>
              <a:gd name="connsiteY0" fmla="*/ 0 h 10000"/>
              <a:gd name="connsiteX1" fmla="*/ 8065 w 10127"/>
              <a:gd name="connsiteY1" fmla="*/ 1682 h 10000"/>
              <a:gd name="connsiteX2" fmla="*/ 4129 w 10127"/>
              <a:gd name="connsiteY2" fmla="*/ 5063 h 10000"/>
              <a:gd name="connsiteX3" fmla="*/ 10127 w 10127"/>
              <a:gd name="connsiteY3" fmla="*/ 8806 h 10000"/>
              <a:gd name="connsiteX4" fmla="*/ 1697 w 10127"/>
              <a:gd name="connsiteY4" fmla="*/ 10000 h 10000"/>
              <a:gd name="connsiteX5" fmla="*/ 0 w 10127"/>
              <a:gd name="connsiteY5" fmla="*/ 5000 h 10000"/>
              <a:gd name="connsiteX6" fmla="*/ 1697 w 10127"/>
              <a:gd name="connsiteY6" fmla="*/ 0 h 10000"/>
              <a:gd name="connsiteX0" fmla="*/ 1469 w 10128"/>
              <a:gd name="connsiteY0" fmla="*/ 0 h 10016"/>
              <a:gd name="connsiteX1" fmla="*/ 8066 w 10128"/>
              <a:gd name="connsiteY1" fmla="*/ 1698 h 10016"/>
              <a:gd name="connsiteX2" fmla="*/ 4130 w 10128"/>
              <a:gd name="connsiteY2" fmla="*/ 5079 h 10016"/>
              <a:gd name="connsiteX3" fmla="*/ 10128 w 10128"/>
              <a:gd name="connsiteY3" fmla="*/ 8822 h 10016"/>
              <a:gd name="connsiteX4" fmla="*/ 1698 w 10128"/>
              <a:gd name="connsiteY4" fmla="*/ 10016 h 10016"/>
              <a:gd name="connsiteX5" fmla="*/ 1 w 10128"/>
              <a:gd name="connsiteY5" fmla="*/ 5016 h 10016"/>
              <a:gd name="connsiteX6" fmla="*/ 1469 w 10128"/>
              <a:gd name="connsiteY6" fmla="*/ 0 h 10016"/>
              <a:gd name="connsiteX0" fmla="*/ 1469 w 10128"/>
              <a:gd name="connsiteY0" fmla="*/ 0 h 10016"/>
              <a:gd name="connsiteX1" fmla="*/ 8066 w 10128"/>
              <a:gd name="connsiteY1" fmla="*/ 1698 h 10016"/>
              <a:gd name="connsiteX2" fmla="*/ 4130 w 10128"/>
              <a:gd name="connsiteY2" fmla="*/ 5079 h 10016"/>
              <a:gd name="connsiteX3" fmla="*/ 10128 w 10128"/>
              <a:gd name="connsiteY3" fmla="*/ 8822 h 10016"/>
              <a:gd name="connsiteX4" fmla="*/ 1698 w 10128"/>
              <a:gd name="connsiteY4" fmla="*/ 10016 h 10016"/>
              <a:gd name="connsiteX5" fmla="*/ 1 w 10128"/>
              <a:gd name="connsiteY5" fmla="*/ 5016 h 10016"/>
              <a:gd name="connsiteX6" fmla="*/ 1469 w 10128"/>
              <a:gd name="connsiteY6" fmla="*/ 0 h 10016"/>
              <a:gd name="connsiteX0" fmla="*/ 3742 w 10187"/>
              <a:gd name="connsiteY0" fmla="*/ 0 h 9843"/>
              <a:gd name="connsiteX1" fmla="*/ 8125 w 10187"/>
              <a:gd name="connsiteY1" fmla="*/ 1525 h 9843"/>
              <a:gd name="connsiteX2" fmla="*/ 4189 w 10187"/>
              <a:gd name="connsiteY2" fmla="*/ 4906 h 9843"/>
              <a:gd name="connsiteX3" fmla="*/ 10187 w 10187"/>
              <a:gd name="connsiteY3" fmla="*/ 8649 h 9843"/>
              <a:gd name="connsiteX4" fmla="*/ 1757 w 10187"/>
              <a:gd name="connsiteY4" fmla="*/ 9843 h 9843"/>
              <a:gd name="connsiteX5" fmla="*/ 60 w 10187"/>
              <a:gd name="connsiteY5" fmla="*/ 4843 h 9843"/>
              <a:gd name="connsiteX6" fmla="*/ 3742 w 10187"/>
              <a:gd name="connsiteY6" fmla="*/ 0 h 9843"/>
              <a:gd name="connsiteX0" fmla="*/ 3230 w 9982"/>
              <a:gd name="connsiteY0" fmla="*/ 0 h 10016"/>
              <a:gd name="connsiteX1" fmla="*/ 7958 w 9982"/>
              <a:gd name="connsiteY1" fmla="*/ 1565 h 10016"/>
              <a:gd name="connsiteX2" fmla="*/ 4094 w 9982"/>
              <a:gd name="connsiteY2" fmla="*/ 5000 h 10016"/>
              <a:gd name="connsiteX3" fmla="*/ 9982 w 9982"/>
              <a:gd name="connsiteY3" fmla="*/ 8803 h 10016"/>
              <a:gd name="connsiteX4" fmla="*/ 1707 w 9982"/>
              <a:gd name="connsiteY4" fmla="*/ 10016 h 10016"/>
              <a:gd name="connsiteX5" fmla="*/ 41 w 9982"/>
              <a:gd name="connsiteY5" fmla="*/ 4936 h 10016"/>
              <a:gd name="connsiteX6" fmla="*/ 3230 w 9982"/>
              <a:gd name="connsiteY6" fmla="*/ 0 h 10016"/>
              <a:gd name="connsiteX0" fmla="*/ 3196 w 9960"/>
              <a:gd name="connsiteY0" fmla="*/ 0 h 9585"/>
              <a:gd name="connsiteX1" fmla="*/ 7932 w 9960"/>
              <a:gd name="connsiteY1" fmla="*/ 1563 h 9585"/>
              <a:gd name="connsiteX2" fmla="*/ 4061 w 9960"/>
              <a:gd name="connsiteY2" fmla="*/ 4992 h 9585"/>
              <a:gd name="connsiteX3" fmla="*/ 9960 w 9960"/>
              <a:gd name="connsiteY3" fmla="*/ 8789 h 9585"/>
              <a:gd name="connsiteX4" fmla="*/ 3297 w 9960"/>
              <a:gd name="connsiteY4" fmla="*/ 9585 h 9585"/>
              <a:gd name="connsiteX5" fmla="*/ 1 w 9960"/>
              <a:gd name="connsiteY5" fmla="*/ 4928 h 9585"/>
              <a:gd name="connsiteX6" fmla="*/ 3196 w 9960"/>
              <a:gd name="connsiteY6" fmla="*/ 0 h 9585"/>
              <a:gd name="connsiteX0" fmla="*/ 3209 w 10000"/>
              <a:gd name="connsiteY0" fmla="*/ 0 h 10000"/>
              <a:gd name="connsiteX1" fmla="*/ 8919 w 10000"/>
              <a:gd name="connsiteY1" fmla="*/ 999 h 10000"/>
              <a:gd name="connsiteX2" fmla="*/ 4077 w 10000"/>
              <a:gd name="connsiteY2" fmla="*/ 5208 h 10000"/>
              <a:gd name="connsiteX3" fmla="*/ 10000 w 10000"/>
              <a:gd name="connsiteY3" fmla="*/ 9170 h 10000"/>
              <a:gd name="connsiteX4" fmla="*/ 3310 w 10000"/>
              <a:gd name="connsiteY4" fmla="*/ 10000 h 10000"/>
              <a:gd name="connsiteX5" fmla="*/ 1 w 10000"/>
              <a:gd name="connsiteY5" fmla="*/ 5141 h 10000"/>
              <a:gd name="connsiteX6" fmla="*/ 3209 w 10000"/>
              <a:gd name="connsiteY6" fmla="*/ 0 h 10000"/>
              <a:gd name="connsiteX0" fmla="*/ 3209 w 10000"/>
              <a:gd name="connsiteY0" fmla="*/ 0 h 10000"/>
              <a:gd name="connsiteX1" fmla="*/ 9849 w 10000"/>
              <a:gd name="connsiteY1" fmla="*/ 2213 h 10000"/>
              <a:gd name="connsiteX2" fmla="*/ 4077 w 10000"/>
              <a:gd name="connsiteY2" fmla="*/ 5208 h 10000"/>
              <a:gd name="connsiteX3" fmla="*/ 10000 w 10000"/>
              <a:gd name="connsiteY3" fmla="*/ 9170 h 10000"/>
              <a:gd name="connsiteX4" fmla="*/ 3310 w 10000"/>
              <a:gd name="connsiteY4" fmla="*/ 10000 h 10000"/>
              <a:gd name="connsiteX5" fmla="*/ 1 w 10000"/>
              <a:gd name="connsiteY5" fmla="*/ 5141 h 10000"/>
              <a:gd name="connsiteX6" fmla="*/ 3209 w 10000"/>
              <a:gd name="connsiteY6" fmla="*/ 0 h 10000"/>
              <a:gd name="connsiteX0" fmla="*/ 3209 w 9849"/>
              <a:gd name="connsiteY0" fmla="*/ 0 h 10000"/>
              <a:gd name="connsiteX1" fmla="*/ 9849 w 9849"/>
              <a:gd name="connsiteY1" fmla="*/ 2213 h 10000"/>
              <a:gd name="connsiteX2" fmla="*/ 4077 w 9849"/>
              <a:gd name="connsiteY2" fmla="*/ 5208 h 10000"/>
              <a:gd name="connsiteX3" fmla="*/ 9548 w 9849"/>
              <a:gd name="connsiteY3" fmla="*/ 7507 h 10000"/>
              <a:gd name="connsiteX4" fmla="*/ 3310 w 9849"/>
              <a:gd name="connsiteY4" fmla="*/ 10000 h 10000"/>
              <a:gd name="connsiteX5" fmla="*/ 1 w 9849"/>
              <a:gd name="connsiteY5" fmla="*/ 5141 h 10000"/>
              <a:gd name="connsiteX6" fmla="*/ 3209 w 9849"/>
              <a:gd name="connsiteY6" fmla="*/ 0 h 10000"/>
              <a:gd name="connsiteX0" fmla="*/ 3258 w 9923"/>
              <a:gd name="connsiteY0" fmla="*/ 0 h 10000"/>
              <a:gd name="connsiteX1" fmla="*/ 9923 w 9923"/>
              <a:gd name="connsiteY1" fmla="*/ 2196 h 10000"/>
              <a:gd name="connsiteX2" fmla="*/ 4140 w 9923"/>
              <a:gd name="connsiteY2" fmla="*/ 5208 h 10000"/>
              <a:gd name="connsiteX3" fmla="*/ 9694 w 9923"/>
              <a:gd name="connsiteY3" fmla="*/ 7507 h 10000"/>
              <a:gd name="connsiteX4" fmla="*/ 3361 w 9923"/>
              <a:gd name="connsiteY4" fmla="*/ 10000 h 10000"/>
              <a:gd name="connsiteX5" fmla="*/ 1 w 9923"/>
              <a:gd name="connsiteY5" fmla="*/ 5141 h 10000"/>
              <a:gd name="connsiteX6" fmla="*/ 3258 w 9923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769 w 10000"/>
              <a:gd name="connsiteY3" fmla="*/ 7507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769 w 10000"/>
              <a:gd name="connsiteY3" fmla="*/ 7507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13 w 10000"/>
              <a:gd name="connsiteY2" fmla="*/ 4559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13 w 10000"/>
              <a:gd name="connsiteY2" fmla="*/ 4559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13 w 10000"/>
              <a:gd name="connsiteY2" fmla="*/ 4559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40 h 10040"/>
              <a:gd name="connsiteX1" fmla="*/ 10000 w 10000"/>
              <a:gd name="connsiteY1" fmla="*/ 2236 h 10040"/>
              <a:gd name="connsiteX2" fmla="*/ 8313 w 10000"/>
              <a:gd name="connsiteY2" fmla="*/ 4599 h 10040"/>
              <a:gd name="connsiteX3" fmla="*/ 9846 w 10000"/>
              <a:gd name="connsiteY3" fmla="*/ 7530 h 10040"/>
              <a:gd name="connsiteX4" fmla="*/ 3387 w 10000"/>
              <a:gd name="connsiteY4" fmla="*/ 10040 h 10040"/>
              <a:gd name="connsiteX5" fmla="*/ 1 w 10000"/>
              <a:gd name="connsiteY5" fmla="*/ 5181 h 10040"/>
              <a:gd name="connsiteX6" fmla="*/ 3283 w 10000"/>
              <a:gd name="connsiteY6" fmla="*/ 40 h 10040"/>
              <a:gd name="connsiteX0" fmla="*/ 3283 w 10000"/>
              <a:gd name="connsiteY0" fmla="*/ 94 h 10094"/>
              <a:gd name="connsiteX1" fmla="*/ 10000 w 10000"/>
              <a:gd name="connsiteY1" fmla="*/ 2290 h 10094"/>
              <a:gd name="connsiteX2" fmla="*/ 8313 w 10000"/>
              <a:gd name="connsiteY2" fmla="*/ 4653 h 10094"/>
              <a:gd name="connsiteX3" fmla="*/ 9846 w 10000"/>
              <a:gd name="connsiteY3" fmla="*/ 7584 h 10094"/>
              <a:gd name="connsiteX4" fmla="*/ 3387 w 10000"/>
              <a:gd name="connsiteY4" fmla="*/ 10094 h 10094"/>
              <a:gd name="connsiteX5" fmla="*/ 1 w 10000"/>
              <a:gd name="connsiteY5" fmla="*/ 5235 h 10094"/>
              <a:gd name="connsiteX6" fmla="*/ 3283 w 10000"/>
              <a:gd name="connsiteY6" fmla="*/ 94 h 10094"/>
              <a:gd name="connsiteX0" fmla="*/ 3514 w 10000"/>
              <a:gd name="connsiteY0" fmla="*/ 94 h 10127"/>
              <a:gd name="connsiteX1" fmla="*/ 10000 w 10000"/>
              <a:gd name="connsiteY1" fmla="*/ 2323 h 10127"/>
              <a:gd name="connsiteX2" fmla="*/ 8313 w 10000"/>
              <a:gd name="connsiteY2" fmla="*/ 4686 h 10127"/>
              <a:gd name="connsiteX3" fmla="*/ 9846 w 10000"/>
              <a:gd name="connsiteY3" fmla="*/ 7617 h 10127"/>
              <a:gd name="connsiteX4" fmla="*/ 3387 w 10000"/>
              <a:gd name="connsiteY4" fmla="*/ 10127 h 10127"/>
              <a:gd name="connsiteX5" fmla="*/ 1 w 10000"/>
              <a:gd name="connsiteY5" fmla="*/ 5268 h 10127"/>
              <a:gd name="connsiteX6" fmla="*/ 3514 w 10000"/>
              <a:gd name="connsiteY6" fmla="*/ 94 h 10127"/>
              <a:gd name="connsiteX0" fmla="*/ 3514 w 10000"/>
              <a:gd name="connsiteY0" fmla="*/ 94 h 10127"/>
              <a:gd name="connsiteX1" fmla="*/ 10000 w 10000"/>
              <a:gd name="connsiteY1" fmla="*/ 2323 h 10127"/>
              <a:gd name="connsiteX2" fmla="*/ 8313 w 10000"/>
              <a:gd name="connsiteY2" fmla="*/ 4686 h 10127"/>
              <a:gd name="connsiteX3" fmla="*/ 9846 w 10000"/>
              <a:gd name="connsiteY3" fmla="*/ 7617 h 10127"/>
              <a:gd name="connsiteX4" fmla="*/ 3387 w 10000"/>
              <a:gd name="connsiteY4" fmla="*/ 10127 h 10127"/>
              <a:gd name="connsiteX5" fmla="*/ 1 w 10000"/>
              <a:gd name="connsiteY5" fmla="*/ 5268 h 10127"/>
              <a:gd name="connsiteX6" fmla="*/ 3514 w 10000"/>
              <a:gd name="connsiteY6" fmla="*/ 94 h 10127"/>
              <a:gd name="connsiteX0" fmla="*/ 3514 w 10736"/>
              <a:gd name="connsiteY0" fmla="*/ 94 h 10127"/>
              <a:gd name="connsiteX1" fmla="*/ 10000 w 10736"/>
              <a:gd name="connsiteY1" fmla="*/ 2323 h 10127"/>
              <a:gd name="connsiteX2" fmla="*/ 10730 w 10736"/>
              <a:gd name="connsiteY2" fmla="*/ 5019 h 10127"/>
              <a:gd name="connsiteX3" fmla="*/ 9846 w 10736"/>
              <a:gd name="connsiteY3" fmla="*/ 7617 h 10127"/>
              <a:gd name="connsiteX4" fmla="*/ 3387 w 10736"/>
              <a:gd name="connsiteY4" fmla="*/ 10127 h 10127"/>
              <a:gd name="connsiteX5" fmla="*/ 1 w 10736"/>
              <a:gd name="connsiteY5" fmla="*/ 5268 h 10127"/>
              <a:gd name="connsiteX6" fmla="*/ 3514 w 10736"/>
              <a:gd name="connsiteY6" fmla="*/ 94 h 10127"/>
              <a:gd name="connsiteX0" fmla="*/ 3514 w 12263"/>
              <a:gd name="connsiteY0" fmla="*/ 94 h 10127"/>
              <a:gd name="connsiteX1" fmla="*/ 12263 w 12263"/>
              <a:gd name="connsiteY1" fmla="*/ 3338 h 10127"/>
              <a:gd name="connsiteX2" fmla="*/ 10730 w 12263"/>
              <a:gd name="connsiteY2" fmla="*/ 5019 h 10127"/>
              <a:gd name="connsiteX3" fmla="*/ 9846 w 12263"/>
              <a:gd name="connsiteY3" fmla="*/ 7617 h 10127"/>
              <a:gd name="connsiteX4" fmla="*/ 3387 w 12263"/>
              <a:gd name="connsiteY4" fmla="*/ 10127 h 10127"/>
              <a:gd name="connsiteX5" fmla="*/ 1 w 12263"/>
              <a:gd name="connsiteY5" fmla="*/ 5268 h 10127"/>
              <a:gd name="connsiteX6" fmla="*/ 3514 w 12263"/>
              <a:gd name="connsiteY6" fmla="*/ 94 h 10127"/>
              <a:gd name="connsiteX0" fmla="*/ 3514 w 12263"/>
              <a:gd name="connsiteY0" fmla="*/ 94 h 10127"/>
              <a:gd name="connsiteX1" fmla="*/ 12263 w 12263"/>
              <a:gd name="connsiteY1" fmla="*/ 3338 h 10127"/>
              <a:gd name="connsiteX2" fmla="*/ 10730 w 12263"/>
              <a:gd name="connsiteY2" fmla="*/ 5019 h 10127"/>
              <a:gd name="connsiteX3" fmla="*/ 12238 w 12263"/>
              <a:gd name="connsiteY3" fmla="*/ 6719 h 10127"/>
              <a:gd name="connsiteX4" fmla="*/ 3387 w 12263"/>
              <a:gd name="connsiteY4" fmla="*/ 10127 h 10127"/>
              <a:gd name="connsiteX5" fmla="*/ 1 w 12263"/>
              <a:gd name="connsiteY5" fmla="*/ 5268 h 10127"/>
              <a:gd name="connsiteX6" fmla="*/ 3514 w 12263"/>
              <a:gd name="connsiteY6" fmla="*/ 94 h 10127"/>
              <a:gd name="connsiteX0" fmla="*/ 3514 w 12263"/>
              <a:gd name="connsiteY0" fmla="*/ 94 h 10127"/>
              <a:gd name="connsiteX1" fmla="*/ 12263 w 12263"/>
              <a:gd name="connsiteY1" fmla="*/ 3338 h 10127"/>
              <a:gd name="connsiteX2" fmla="*/ 10730 w 12263"/>
              <a:gd name="connsiteY2" fmla="*/ 5019 h 10127"/>
              <a:gd name="connsiteX3" fmla="*/ 12238 w 12263"/>
              <a:gd name="connsiteY3" fmla="*/ 6719 h 10127"/>
              <a:gd name="connsiteX4" fmla="*/ 3387 w 12263"/>
              <a:gd name="connsiteY4" fmla="*/ 10127 h 10127"/>
              <a:gd name="connsiteX5" fmla="*/ 1 w 12263"/>
              <a:gd name="connsiteY5" fmla="*/ 5268 h 10127"/>
              <a:gd name="connsiteX6" fmla="*/ 3514 w 12263"/>
              <a:gd name="connsiteY6" fmla="*/ 94 h 10127"/>
              <a:gd name="connsiteX0" fmla="*/ 3514 w 12238"/>
              <a:gd name="connsiteY0" fmla="*/ 94 h 10127"/>
              <a:gd name="connsiteX1" fmla="*/ 12134 w 12238"/>
              <a:gd name="connsiteY1" fmla="*/ 3122 h 10127"/>
              <a:gd name="connsiteX2" fmla="*/ 10730 w 12238"/>
              <a:gd name="connsiteY2" fmla="*/ 5019 h 10127"/>
              <a:gd name="connsiteX3" fmla="*/ 12238 w 12238"/>
              <a:gd name="connsiteY3" fmla="*/ 6719 h 10127"/>
              <a:gd name="connsiteX4" fmla="*/ 3387 w 12238"/>
              <a:gd name="connsiteY4" fmla="*/ 10127 h 10127"/>
              <a:gd name="connsiteX5" fmla="*/ 1 w 12238"/>
              <a:gd name="connsiteY5" fmla="*/ 5268 h 10127"/>
              <a:gd name="connsiteX6" fmla="*/ 3514 w 12238"/>
              <a:gd name="connsiteY6" fmla="*/ 94 h 10127"/>
              <a:gd name="connsiteX0" fmla="*/ 3514 w 12238"/>
              <a:gd name="connsiteY0" fmla="*/ 94 h 10127"/>
              <a:gd name="connsiteX1" fmla="*/ 12134 w 12238"/>
              <a:gd name="connsiteY1" fmla="*/ 3122 h 10127"/>
              <a:gd name="connsiteX2" fmla="*/ 10730 w 12238"/>
              <a:gd name="connsiteY2" fmla="*/ 5019 h 10127"/>
              <a:gd name="connsiteX3" fmla="*/ 12238 w 12238"/>
              <a:gd name="connsiteY3" fmla="*/ 6719 h 10127"/>
              <a:gd name="connsiteX4" fmla="*/ 3387 w 12238"/>
              <a:gd name="connsiteY4" fmla="*/ 10127 h 10127"/>
              <a:gd name="connsiteX5" fmla="*/ 1 w 12238"/>
              <a:gd name="connsiteY5" fmla="*/ 5268 h 10127"/>
              <a:gd name="connsiteX6" fmla="*/ 3514 w 12238"/>
              <a:gd name="connsiteY6" fmla="*/ 94 h 10127"/>
              <a:gd name="connsiteX0" fmla="*/ 3719 w 12443"/>
              <a:gd name="connsiteY0" fmla="*/ 99 h 10132"/>
              <a:gd name="connsiteX1" fmla="*/ 12339 w 12443"/>
              <a:gd name="connsiteY1" fmla="*/ 3127 h 10132"/>
              <a:gd name="connsiteX2" fmla="*/ 10935 w 12443"/>
              <a:gd name="connsiteY2" fmla="*/ 5024 h 10132"/>
              <a:gd name="connsiteX3" fmla="*/ 12443 w 12443"/>
              <a:gd name="connsiteY3" fmla="*/ 6724 h 10132"/>
              <a:gd name="connsiteX4" fmla="*/ 3592 w 12443"/>
              <a:gd name="connsiteY4" fmla="*/ 10132 h 10132"/>
              <a:gd name="connsiteX5" fmla="*/ 0 w 12443"/>
              <a:gd name="connsiteY5" fmla="*/ 5007 h 10132"/>
              <a:gd name="connsiteX6" fmla="*/ 3719 w 12443"/>
              <a:gd name="connsiteY6" fmla="*/ 99 h 10132"/>
              <a:gd name="connsiteX0" fmla="*/ 3720 w 12444"/>
              <a:gd name="connsiteY0" fmla="*/ 250 h 10283"/>
              <a:gd name="connsiteX1" fmla="*/ 12340 w 12444"/>
              <a:gd name="connsiteY1" fmla="*/ 3278 h 10283"/>
              <a:gd name="connsiteX2" fmla="*/ 10936 w 12444"/>
              <a:gd name="connsiteY2" fmla="*/ 5175 h 10283"/>
              <a:gd name="connsiteX3" fmla="*/ 12444 w 12444"/>
              <a:gd name="connsiteY3" fmla="*/ 6875 h 10283"/>
              <a:gd name="connsiteX4" fmla="*/ 3593 w 12444"/>
              <a:gd name="connsiteY4" fmla="*/ 10283 h 10283"/>
              <a:gd name="connsiteX5" fmla="*/ 1 w 12444"/>
              <a:gd name="connsiteY5" fmla="*/ 5158 h 10283"/>
              <a:gd name="connsiteX6" fmla="*/ 3720 w 12444"/>
              <a:gd name="connsiteY6" fmla="*/ 250 h 10283"/>
              <a:gd name="connsiteX0" fmla="*/ 3926 w 12444"/>
              <a:gd name="connsiteY0" fmla="*/ 99 h 10182"/>
              <a:gd name="connsiteX1" fmla="*/ 12340 w 12444"/>
              <a:gd name="connsiteY1" fmla="*/ 3177 h 10182"/>
              <a:gd name="connsiteX2" fmla="*/ 10936 w 12444"/>
              <a:gd name="connsiteY2" fmla="*/ 5074 h 10182"/>
              <a:gd name="connsiteX3" fmla="*/ 12444 w 12444"/>
              <a:gd name="connsiteY3" fmla="*/ 6774 h 10182"/>
              <a:gd name="connsiteX4" fmla="*/ 3593 w 12444"/>
              <a:gd name="connsiteY4" fmla="*/ 10182 h 10182"/>
              <a:gd name="connsiteX5" fmla="*/ 1 w 12444"/>
              <a:gd name="connsiteY5" fmla="*/ 5057 h 10182"/>
              <a:gd name="connsiteX6" fmla="*/ 3926 w 12444"/>
              <a:gd name="connsiteY6" fmla="*/ 99 h 10182"/>
              <a:gd name="connsiteX0" fmla="*/ 3926 w 12444"/>
              <a:gd name="connsiteY0" fmla="*/ 99 h 10182"/>
              <a:gd name="connsiteX1" fmla="*/ 12164 w 12444"/>
              <a:gd name="connsiteY1" fmla="*/ 3161 h 10182"/>
              <a:gd name="connsiteX2" fmla="*/ 10936 w 12444"/>
              <a:gd name="connsiteY2" fmla="*/ 5074 h 10182"/>
              <a:gd name="connsiteX3" fmla="*/ 12444 w 12444"/>
              <a:gd name="connsiteY3" fmla="*/ 6774 h 10182"/>
              <a:gd name="connsiteX4" fmla="*/ 3593 w 12444"/>
              <a:gd name="connsiteY4" fmla="*/ 10182 h 10182"/>
              <a:gd name="connsiteX5" fmla="*/ 1 w 12444"/>
              <a:gd name="connsiteY5" fmla="*/ 5057 h 10182"/>
              <a:gd name="connsiteX6" fmla="*/ 3926 w 12444"/>
              <a:gd name="connsiteY6" fmla="*/ 99 h 10182"/>
              <a:gd name="connsiteX0" fmla="*/ 3926 w 12444"/>
              <a:gd name="connsiteY0" fmla="*/ 99 h 10182"/>
              <a:gd name="connsiteX1" fmla="*/ 12164 w 12444"/>
              <a:gd name="connsiteY1" fmla="*/ 3161 h 10182"/>
              <a:gd name="connsiteX2" fmla="*/ 10936 w 12444"/>
              <a:gd name="connsiteY2" fmla="*/ 5074 h 10182"/>
              <a:gd name="connsiteX3" fmla="*/ 12444 w 12444"/>
              <a:gd name="connsiteY3" fmla="*/ 6774 h 10182"/>
              <a:gd name="connsiteX4" fmla="*/ 3593 w 12444"/>
              <a:gd name="connsiteY4" fmla="*/ 10182 h 10182"/>
              <a:gd name="connsiteX5" fmla="*/ 1 w 12444"/>
              <a:gd name="connsiteY5" fmla="*/ 5057 h 10182"/>
              <a:gd name="connsiteX6" fmla="*/ 3926 w 12444"/>
              <a:gd name="connsiteY6" fmla="*/ 99 h 10182"/>
              <a:gd name="connsiteX0" fmla="*/ 3926 w 12444"/>
              <a:gd name="connsiteY0" fmla="*/ 99 h 10182"/>
              <a:gd name="connsiteX1" fmla="*/ 12164 w 12444"/>
              <a:gd name="connsiteY1" fmla="*/ 3161 h 10182"/>
              <a:gd name="connsiteX2" fmla="*/ 10936 w 12444"/>
              <a:gd name="connsiteY2" fmla="*/ 5074 h 10182"/>
              <a:gd name="connsiteX3" fmla="*/ 12444 w 12444"/>
              <a:gd name="connsiteY3" fmla="*/ 6774 h 10182"/>
              <a:gd name="connsiteX4" fmla="*/ 3593 w 12444"/>
              <a:gd name="connsiteY4" fmla="*/ 10182 h 10182"/>
              <a:gd name="connsiteX5" fmla="*/ 1 w 12444"/>
              <a:gd name="connsiteY5" fmla="*/ 5057 h 10182"/>
              <a:gd name="connsiteX6" fmla="*/ 3926 w 12444"/>
              <a:gd name="connsiteY6" fmla="*/ 99 h 10182"/>
              <a:gd name="connsiteX0" fmla="*/ 3926 w 12444"/>
              <a:gd name="connsiteY0" fmla="*/ 99 h 10182"/>
              <a:gd name="connsiteX1" fmla="*/ 12139 w 12444"/>
              <a:gd name="connsiteY1" fmla="*/ 3210 h 10182"/>
              <a:gd name="connsiteX2" fmla="*/ 10936 w 12444"/>
              <a:gd name="connsiteY2" fmla="*/ 5074 h 10182"/>
              <a:gd name="connsiteX3" fmla="*/ 12444 w 12444"/>
              <a:gd name="connsiteY3" fmla="*/ 6774 h 10182"/>
              <a:gd name="connsiteX4" fmla="*/ 3593 w 12444"/>
              <a:gd name="connsiteY4" fmla="*/ 10182 h 10182"/>
              <a:gd name="connsiteX5" fmla="*/ 1 w 12444"/>
              <a:gd name="connsiteY5" fmla="*/ 5057 h 10182"/>
              <a:gd name="connsiteX6" fmla="*/ 3926 w 12444"/>
              <a:gd name="connsiteY6" fmla="*/ 99 h 10182"/>
              <a:gd name="connsiteX0" fmla="*/ 3926 w 12444"/>
              <a:gd name="connsiteY0" fmla="*/ 99 h 10182"/>
              <a:gd name="connsiteX1" fmla="*/ 12139 w 12444"/>
              <a:gd name="connsiteY1" fmla="*/ 3210 h 10182"/>
              <a:gd name="connsiteX2" fmla="*/ 10936 w 12444"/>
              <a:gd name="connsiteY2" fmla="*/ 5074 h 10182"/>
              <a:gd name="connsiteX3" fmla="*/ 12444 w 12444"/>
              <a:gd name="connsiteY3" fmla="*/ 6774 h 10182"/>
              <a:gd name="connsiteX4" fmla="*/ 3593 w 12444"/>
              <a:gd name="connsiteY4" fmla="*/ 10182 h 10182"/>
              <a:gd name="connsiteX5" fmla="*/ 1 w 12444"/>
              <a:gd name="connsiteY5" fmla="*/ 5057 h 10182"/>
              <a:gd name="connsiteX6" fmla="*/ 3926 w 12444"/>
              <a:gd name="connsiteY6" fmla="*/ 99 h 1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44" h="10182">
                <a:moveTo>
                  <a:pt x="3926" y="99"/>
                </a:moveTo>
                <a:cubicBezTo>
                  <a:pt x="8120" y="1015"/>
                  <a:pt x="11676" y="3193"/>
                  <a:pt x="12139" y="3210"/>
                </a:cubicBezTo>
                <a:cubicBezTo>
                  <a:pt x="11179" y="3604"/>
                  <a:pt x="10885" y="4480"/>
                  <a:pt x="10936" y="5074"/>
                </a:cubicBezTo>
                <a:cubicBezTo>
                  <a:pt x="10987" y="5668"/>
                  <a:pt x="11522" y="6259"/>
                  <a:pt x="12444" y="6774"/>
                </a:cubicBezTo>
                <a:lnTo>
                  <a:pt x="3593" y="10182"/>
                </a:lnTo>
                <a:cubicBezTo>
                  <a:pt x="2646" y="10182"/>
                  <a:pt x="-54" y="6737"/>
                  <a:pt x="1" y="5057"/>
                </a:cubicBezTo>
                <a:cubicBezTo>
                  <a:pt x="56" y="3377"/>
                  <a:pt x="1462" y="-682"/>
                  <a:pt x="3926" y="99"/>
                </a:cubicBezTo>
                <a:close/>
              </a:path>
            </a:pathLst>
          </a:custGeom>
          <a:gradFill flip="none" rotWithShape="1">
            <a:gsLst>
              <a:gs pos="47000">
                <a:schemeClr val="accent3">
                  <a:lumMod val="20000"/>
                  <a:lumOff val="80000"/>
                  <a:alpha val="10000"/>
                </a:schemeClr>
              </a:gs>
              <a:gs pos="86000">
                <a:schemeClr val="accent3">
                  <a:lumMod val="40000"/>
                  <a:lumOff val="60000"/>
                </a:schemeClr>
              </a:gs>
              <a:gs pos="73000">
                <a:schemeClr val="accent3">
                  <a:lumMod val="20000"/>
                  <a:lumOff val="8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965B5509-9B19-3115-3CD0-CD547BFB2450}"/>
              </a:ext>
            </a:extLst>
          </p:cNvPr>
          <p:cNvSpPr/>
          <p:nvPr/>
        </p:nvSpPr>
        <p:spPr>
          <a:xfrm>
            <a:off x="1375662" y="1519015"/>
            <a:ext cx="6403976" cy="3248248"/>
          </a:xfrm>
          <a:prstGeom prst="ellipse">
            <a:avLst/>
          </a:prstGeom>
          <a:noFill/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日期占位符 12">
            <a:extLst>
              <a:ext uri="{FF2B5EF4-FFF2-40B4-BE49-F238E27FC236}">
                <a16:creationId xmlns:a16="http://schemas.microsoft.com/office/drawing/2014/main" id="{CC6E2ACD-2D16-6366-C6F2-196A82938B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22555395"/>
      </p:ext>
    </p:extLst>
  </p:cSld>
  <p:clrMapOvr>
    <a:masterClrMapping/>
  </p:clrMapOvr>
  <p:transition advClick="0" advTm="5000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4" name="Picture 64" hidden="1">
            <a:extLst>
              <a:ext uri="{FF2B5EF4-FFF2-40B4-BE49-F238E27FC236}">
                <a16:creationId xmlns:a16="http://schemas.microsoft.com/office/drawing/2014/main" id="{B17B2F52-D9F2-D6E3-03E3-FE51AEDEAB70}"/>
              </a:ext>
            </a:extLst>
          </p:cNvPr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8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5" name="文本框 27">
            <a:extLst>
              <a:ext uri="{FF2B5EF4-FFF2-40B4-BE49-F238E27FC236}">
                <a16:creationId xmlns:a16="http://schemas.microsoft.com/office/drawing/2014/main" id="{3E2D7888-4987-3B60-B5A3-0543E5B59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238" y="404813"/>
            <a:ext cx="6403975" cy="461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开发平台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45CFE411-9529-7321-59EE-12E32EA3D2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30442"/>
              </p:ext>
            </p:extLst>
          </p:nvPr>
        </p:nvGraphicFramePr>
        <p:xfrm>
          <a:off x="583873" y="2982063"/>
          <a:ext cx="7980430" cy="178520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40664">
                  <a:extLst>
                    <a:ext uri="{9D8B030D-6E8A-4147-A177-3AD203B41FA5}">
                      <a16:colId xmlns:a16="http://schemas.microsoft.com/office/drawing/2014/main" val="2106994981"/>
                    </a:ext>
                  </a:extLst>
                </a:gridCol>
                <a:gridCol w="1134916">
                  <a:extLst>
                    <a:ext uri="{9D8B030D-6E8A-4147-A177-3AD203B41FA5}">
                      <a16:colId xmlns:a16="http://schemas.microsoft.com/office/drawing/2014/main" val="3034102136"/>
                    </a:ext>
                  </a:extLst>
                </a:gridCol>
                <a:gridCol w="1226896">
                  <a:extLst>
                    <a:ext uri="{9D8B030D-6E8A-4147-A177-3AD203B41FA5}">
                      <a16:colId xmlns:a16="http://schemas.microsoft.com/office/drawing/2014/main" val="5980387"/>
                    </a:ext>
                  </a:extLst>
                </a:gridCol>
                <a:gridCol w="1197266">
                  <a:extLst>
                    <a:ext uri="{9D8B030D-6E8A-4147-A177-3AD203B41FA5}">
                      <a16:colId xmlns:a16="http://schemas.microsoft.com/office/drawing/2014/main" val="4016019113"/>
                    </a:ext>
                  </a:extLst>
                </a:gridCol>
                <a:gridCol w="1226896">
                  <a:extLst>
                    <a:ext uri="{9D8B030D-6E8A-4147-A177-3AD203B41FA5}">
                      <a16:colId xmlns:a16="http://schemas.microsoft.com/office/drawing/2014/main" val="2870205279"/>
                    </a:ext>
                  </a:extLst>
                </a:gridCol>
                <a:gridCol w="1226896">
                  <a:extLst>
                    <a:ext uri="{9D8B030D-6E8A-4147-A177-3AD203B41FA5}">
                      <a16:colId xmlns:a16="http://schemas.microsoft.com/office/drawing/2014/main" val="4291091326"/>
                    </a:ext>
                  </a:extLst>
                </a:gridCol>
                <a:gridCol w="1226896">
                  <a:extLst>
                    <a:ext uri="{9D8B030D-6E8A-4147-A177-3AD203B41FA5}">
                      <a16:colId xmlns:a16="http://schemas.microsoft.com/office/drawing/2014/main" val="3385372011"/>
                    </a:ext>
                  </a:extLst>
                </a:gridCol>
              </a:tblGrid>
              <a:tr h="506590">
                <a:tc gridSpan="5">
                  <a:txBody>
                    <a:bodyPr/>
                    <a:lstStyle/>
                    <a:p>
                      <a:pPr algn="l"/>
                      <a:r>
                        <a:rPr lang="zh-CN" altLang="en-US" sz="9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测试主题：            系统效率</a:t>
                      </a:r>
                      <a:endParaRPr lang="en-US" altLang="zh-CN" sz="900" b="0" kern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r>
                        <a:rPr lang="zh-CN" altLang="zh-CN" sz="9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工作主频：</a:t>
                      </a:r>
                      <a:r>
                        <a:rPr lang="en-US" altLang="zh-CN" sz="9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 220MHz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9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</a:t>
                      </a:r>
                      <a:r>
                        <a:rPr lang="en-US" altLang="zh-CN" sz="9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SDK</a:t>
                      </a:r>
                      <a:r>
                        <a:rPr lang="zh-CN" altLang="zh-CN" sz="9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版本：</a:t>
                      </a:r>
                      <a:r>
                        <a:rPr lang="en-US" altLang="zh-CN" sz="9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SDK20_V1.0</a:t>
                      </a:r>
                      <a:endParaRPr lang="zh-CN" altLang="zh-CN" sz="900" b="0" i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altLang="zh-CN" sz="8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</a:t>
                      </a:r>
                      <a:r>
                        <a:rPr lang="zh-CN" altLang="en-US" sz="8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注</a:t>
                      </a:r>
                      <a:r>
                        <a:rPr lang="en-US" altLang="zh-CN" sz="8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]</a:t>
                      </a:r>
                    </a:p>
                    <a:p>
                      <a:r>
                        <a:rPr lang="en-US" altLang="zh-CN" sz="8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USB</a:t>
                      </a:r>
                      <a:r>
                        <a:rPr lang="zh-CN" altLang="en-US" sz="8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模式下，采样精度为</a:t>
                      </a:r>
                      <a:r>
                        <a:rPr lang="en-US" altLang="zh-CN" sz="8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24Bit</a:t>
                      </a:r>
                    </a:p>
                    <a:p>
                      <a:endParaRPr lang="zh-CN" altLang="en-US" sz="900" b="0" i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595" marR="44595" marT="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1082257"/>
                  </a:ext>
                </a:extLst>
              </a:tr>
              <a:tr h="260827">
                <a:tc rowSpan="3">
                  <a:txBody>
                    <a:bodyPr/>
                    <a:lstStyle/>
                    <a:p>
                      <a:pPr algn="ctr"/>
                      <a:r>
                        <a:rPr lang="zh-CN" sz="10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采样率</a:t>
                      </a:r>
                      <a:endParaRPr lang="zh-CN" sz="9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zh-CN" altLang="en-US" sz="105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音频</a:t>
                      </a:r>
                      <a:r>
                        <a:rPr lang="zh-CN" sz="105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通路</a:t>
                      </a:r>
                      <a:r>
                        <a:rPr lang="zh-CN" altLang="en-US" sz="105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105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SDK</a:t>
                      </a:r>
                      <a:r>
                        <a:rPr lang="zh-CN" altLang="en-US" sz="105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可用</a:t>
                      </a:r>
                      <a:r>
                        <a:rPr lang="en-US" altLang="zh-CN" sz="105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dRAM</a:t>
                      </a:r>
                      <a:r>
                        <a:rPr lang="zh-CN" altLang="en-US" sz="105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空间</a:t>
                      </a:r>
                      <a:r>
                        <a:rPr lang="en-US" altLang="zh-CN" sz="105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&gt;=217KB</a:t>
                      </a:r>
                      <a:r>
                        <a:rPr lang="zh-CN" altLang="en-US" sz="105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sz="105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07405888"/>
                  </a:ext>
                </a:extLst>
              </a:tr>
              <a:tr h="21555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ADC-&gt;DAC</a:t>
                      </a:r>
                      <a:endParaRPr lang="zh-CN" sz="9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I2S-&gt;DAC</a:t>
                      </a:r>
                      <a:endParaRPr lang="zh-CN" sz="9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I2S-&gt;I2S</a:t>
                      </a:r>
                      <a:endParaRPr lang="zh-CN" sz="9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ADC-&gt;I2S</a:t>
                      </a:r>
                      <a:endParaRPr lang="zh-CN" sz="9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USB-&gt;DAC</a:t>
                      </a:r>
                      <a:endParaRPr lang="zh-CN" sz="9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ADC-&gt;USB</a:t>
                      </a:r>
                      <a:endParaRPr lang="zh-CN" sz="9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0194435"/>
                  </a:ext>
                </a:extLst>
              </a:tr>
              <a:tr h="23167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alt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alt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alt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alt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alt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185082"/>
                  </a:ext>
                </a:extLst>
              </a:tr>
              <a:tr h="188587">
                <a:tc>
                  <a:txBody>
                    <a:bodyPr/>
                    <a:lstStyle/>
                    <a:p>
                      <a:pPr algn="ctr"/>
                      <a:r>
                        <a:rPr lang="en-US" sz="7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48K@32bit</a:t>
                      </a:r>
                      <a:endParaRPr lang="zh-CN" sz="7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94.79</a:t>
                      </a:r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sz="70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94.75%</a:t>
                      </a:r>
                      <a:endParaRPr lang="zh-CN" altLang="en-US" sz="700" kern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94.1</a:t>
                      </a:r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94.3%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95.17%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94.36%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2557602"/>
                  </a:ext>
                </a:extLst>
              </a:tr>
              <a:tr h="183186">
                <a:tc>
                  <a:txBody>
                    <a:bodyPr/>
                    <a:lstStyle/>
                    <a:p>
                      <a:pPr algn="ctr"/>
                      <a:r>
                        <a:rPr lang="en-US" sz="7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96K@32bit</a:t>
                      </a:r>
                      <a:endParaRPr lang="zh-CN" sz="7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90.59%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sz="70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90.08%</a:t>
                      </a:r>
                      <a:endParaRPr lang="zh-CN" altLang="en-US" sz="700" kern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89.2%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89.6%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93,35%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91.87%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6263889"/>
                  </a:ext>
                </a:extLst>
              </a:tr>
              <a:tr h="198777">
                <a:tc>
                  <a:txBody>
                    <a:bodyPr/>
                    <a:lstStyle/>
                    <a:p>
                      <a:pPr algn="ctr"/>
                      <a:r>
                        <a:rPr lang="en-US" sz="7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192K@32bit</a:t>
                      </a:r>
                      <a:endParaRPr lang="zh-CN" sz="7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82.52%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81,38%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79.25%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80.21%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89,59%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85.97%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1140532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9257DFE4-612A-6743-6EF8-72B45E05C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0"/>
            <a:ext cx="812842" cy="812842"/>
          </a:xfrm>
          <a:prstGeom prst="rect">
            <a:avLst/>
          </a:prstGeom>
        </p:spPr>
      </p:pic>
      <p:grpSp>
        <p:nvGrpSpPr>
          <p:cNvPr id="42" name="组合 41">
            <a:extLst>
              <a:ext uri="{FF2B5EF4-FFF2-40B4-BE49-F238E27FC236}">
                <a16:creationId xmlns:a16="http://schemas.microsoft.com/office/drawing/2014/main" id="{7056A129-1AF9-7566-99C1-B6DC1AB4F07C}"/>
              </a:ext>
            </a:extLst>
          </p:cNvPr>
          <p:cNvGrpSpPr/>
          <p:nvPr/>
        </p:nvGrpSpPr>
        <p:grpSpPr>
          <a:xfrm>
            <a:off x="583873" y="967324"/>
            <a:ext cx="7949874" cy="1908000"/>
            <a:chOff x="505162" y="969655"/>
            <a:chExt cx="7949874" cy="1908000"/>
          </a:xfrm>
        </p:grpSpPr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E94B81B0-C42F-A7F2-00AB-BEED6AC1F30C}"/>
                </a:ext>
              </a:extLst>
            </p:cNvPr>
            <p:cNvSpPr/>
            <p:nvPr/>
          </p:nvSpPr>
          <p:spPr>
            <a:xfrm>
              <a:off x="505162" y="969655"/>
              <a:ext cx="2231762" cy="1908000"/>
            </a:xfrm>
            <a:prstGeom prst="roundRect">
              <a:avLst>
                <a:gd name="adj" fmla="val 8811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41F6D52C-EC22-AA40-FAF1-C7274149BEF2}"/>
                </a:ext>
              </a:extLst>
            </p:cNvPr>
            <p:cNvSpPr/>
            <p:nvPr/>
          </p:nvSpPr>
          <p:spPr>
            <a:xfrm>
              <a:off x="4720942" y="969655"/>
              <a:ext cx="3734094" cy="1908000"/>
            </a:xfrm>
            <a:prstGeom prst="roundRect">
              <a:avLst>
                <a:gd name="adj" fmla="val 4638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39779B8D-6C37-3C79-73F1-6F212CE55FF5}"/>
                </a:ext>
              </a:extLst>
            </p:cNvPr>
            <p:cNvSpPr/>
            <p:nvPr/>
          </p:nvSpPr>
          <p:spPr>
            <a:xfrm>
              <a:off x="2782458" y="969655"/>
              <a:ext cx="1860043" cy="1908000"/>
            </a:xfrm>
            <a:prstGeom prst="roundRect">
              <a:avLst>
                <a:gd name="adj" fmla="val 5127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原创设计师QQ598969553      _12">
              <a:extLst>
                <a:ext uri="{FF2B5EF4-FFF2-40B4-BE49-F238E27FC236}">
                  <a16:creationId xmlns:a16="http://schemas.microsoft.com/office/drawing/2014/main" id="{1CA29591-1849-E1BE-F1AF-0C992569FECE}"/>
                </a:ext>
              </a:extLst>
            </p:cNvPr>
            <p:cNvSpPr/>
            <p:nvPr/>
          </p:nvSpPr>
          <p:spPr>
            <a:xfrm>
              <a:off x="6090051" y="1045023"/>
              <a:ext cx="1252489" cy="3079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1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EVA Board</a:t>
              </a: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B177C8DF-BF07-358A-AE46-DBB0BBCFA50F}"/>
                </a:ext>
              </a:extLst>
            </p:cNvPr>
            <p:cNvGrpSpPr/>
            <p:nvPr/>
          </p:nvGrpSpPr>
          <p:grpSpPr>
            <a:xfrm>
              <a:off x="2854462" y="1045806"/>
              <a:ext cx="1741240" cy="1740115"/>
              <a:chOff x="2838856" y="987662"/>
              <a:chExt cx="1741240" cy="1740115"/>
            </a:xfrm>
          </p:grpSpPr>
          <p:sp>
            <p:nvSpPr>
              <p:cNvPr id="62" name="原创设计师QQ598969553      _12">
                <a:extLst>
                  <a:ext uri="{FF2B5EF4-FFF2-40B4-BE49-F238E27FC236}">
                    <a16:creationId xmlns:a16="http://schemas.microsoft.com/office/drawing/2014/main" id="{D7365E7D-BE48-DCD2-DF6C-17B63A0A1710}"/>
                  </a:ext>
                </a:extLst>
              </p:cNvPr>
              <p:cNvSpPr/>
              <p:nvPr/>
            </p:nvSpPr>
            <p:spPr>
              <a:xfrm>
                <a:off x="2888102" y="987662"/>
                <a:ext cx="162707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en-US" altLang="zh-CN" sz="14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anose="020B0606030504020204" pitchFamily="34" charset="0"/>
                  </a:rPr>
                  <a:t>USB Connection</a:t>
                </a:r>
              </a:p>
            </p:txBody>
          </p:sp>
          <p:sp>
            <p:nvSpPr>
              <p:cNvPr id="63" name="原创设计师QQ598969553      _13">
                <a:extLst>
                  <a:ext uri="{FF2B5EF4-FFF2-40B4-BE49-F238E27FC236}">
                    <a16:creationId xmlns:a16="http://schemas.microsoft.com/office/drawing/2014/main" id="{8D630F4C-2D1B-14C0-961F-E7FB9EC17B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8856" y="2358445"/>
                <a:ext cx="174124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5pPr>
                <a:lvl6pPr marL="2514600" indent="-228600" defTabSz="684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6pPr>
                <a:lvl7pPr marL="2971800" indent="-228600" defTabSz="684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7pPr>
                <a:lvl8pPr marL="3429000" indent="-228600" defTabSz="684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8pPr>
                <a:lvl9pPr marL="3886200" indent="-228600" defTabSz="684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9pPr>
              </a:lstStyle>
              <a:p>
                <a:pPr>
                  <a:defRPr/>
                </a:pPr>
                <a:r>
                  <a:rPr lang="zh-CN" altLang="en-US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通过</a:t>
                </a:r>
                <a:r>
                  <a:rPr lang="en-US" altLang="zh-CN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USB</a:t>
                </a:r>
                <a:r>
                  <a:rPr lang="zh-CN" altLang="zh-CN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线连接</a:t>
                </a:r>
                <a:r>
                  <a:rPr lang="zh-CN" altLang="en-US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评估板和</a:t>
                </a:r>
                <a:r>
                  <a:rPr lang="en-US" altLang="zh-CN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PC</a:t>
                </a:r>
                <a:r>
                  <a:rPr lang="zh-CN" altLang="en-US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辅助调试</a:t>
                </a:r>
                <a:r>
                  <a:rPr lang="en-US" altLang="zh-CN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EVA</a:t>
                </a:r>
                <a:r>
                  <a:rPr lang="zh-CN" altLang="en-US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及代码升级</a:t>
                </a:r>
                <a:endParaRPr lang="en-US" altLang="zh-CN" sz="9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7408" name="图片 53">
                <a:extLst>
                  <a:ext uri="{FF2B5EF4-FFF2-40B4-BE49-F238E27FC236}">
                    <a16:creationId xmlns:a16="http://schemas.microsoft.com/office/drawing/2014/main" id="{D8863E08-3869-5D10-C821-8956A3393C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915" t="5330" r="3247"/>
              <a:stretch>
                <a:fillRect/>
              </a:stretch>
            </p:blipFill>
            <p:spPr bwMode="auto">
              <a:xfrm>
                <a:off x="3205299" y="1397549"/>
                <a:ext cx="970377" cy="9126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48" name="原创设计师QQ598969553      _2">
              <a:extLst>
                <a:ext uri="{FF2B5EF4-FFF2-40B4-BE49-F238E27FC236}">
                  <a16:creationId xmlns:a16="http://schemas.microsoft.com/office/drawing/2014/main" id="{0A843FAA-97EC-C56C-29BA-0BD36AB8125F}"/>
                </a:ext>
              </a:extLst>
            </p:cNvPr>
            <p:cNvCxnSpPr>
              <a:cxnSpLocks/>
            </p:cNvCxnSpPr>
            <p:nvPr/>
          </p:nvCxnSpPr>
          <p:spPr>
            <a:xfrm>
              <a:off x="2772855" y="1389754"/>
              <a:ext cx="0" cy="142041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原创设计师QQ598969553      _2">
              <a:extLst>
                <a:ext uri="{FF2B5EF4-FFF2-40B4-BE49-F238E27FC236}">
                  <a16:creationId xmlns:a16="http://schemas.microsoft.com/office/drawing/2014/main" id="{7FD77601-33D7-50E3-1E46-03E6221B117E}"/>
                </a:ext>
              </a:extLst>
            </p:cNvPr>
            <p:cNvCxnSpPr>
              <a:cxnSpLocks/>
            </p:cNvCxnSpPr>
            <p:nvPr/>
          </p:nvCxnSpPr>
          <p:spPr>
            <a:xfrm>
              <a:off x="4681721" y="1409336"/>
              <a:ext cx="0" cy="142041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46E39DC4-4D5D-A155-884F-DF31B0019226}"/>
                </a:ext>
              </a:extLst>
            </p:cNvPr>
            <p:cNvGrpSpPr/>
            <p:nvPr/>
          </p:nvGrpSpPr>
          <p:grpSpPr>
            <a:xfrm>
              <a:off x="536943" y="1048376"/>
              <a:ext cx="2160000" cy="1803695"/>
              <a:chOff x="526050" y="990232"/>
              <a:chExt cx="2160000" cy="1803695"/>
            </a:xfrm>
          </p:grpSpPr>
          <p:sp>
            <p:nvSpPr>
              <p:cNvPr id="54" name="原创设计师QQ598969553      _12">
                <a:extLst>
                  <a:ext uri="{FF2B5EF4-FFF2-40B4-BE49-F238E27FC236}">
                    <a16:creationId xmlns:a16="http://schemas.microsoft.com/office/drawing/2014/main" id="{4088E280-3CEF-FA26-2600-D7C9511AC565}"/>
                  </a:ext>
                </a:extLst>
              </p:cNvPr>
              <p:cNvSpPr/>
              <p:nvPr/>
            </p:nvSpPr>
            <p:spPr>
              <a:xfrm>
                <a:off x="526050" y="990232"/>
                <a:ext cx="207871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Software Develop Kit</a:t>
                </a:r>
              </a:p>
            </p:txBody>
          </p:sp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6EBC5635-A0F3-4149-3467-198356485604}"/>
                  </a:ext>
                </a:extLst>
              </p:cNvPr>
              <p:cNvGrpSpPr/>
              <p:nvPr/>
            </p:nvGrpSpPr>
            <p:grpSpPr>
              <a:xfrm>
                <a:off x="526050" y="1353927"/>
                <a:ext cx="2160000" cy="1440000"/>
                <a:chOff x="724037" y="1382006"/>
                <a:chExt cx="2052076" cy="1295250"/>
              </a:xfrm>
            </p:grpSpPr>
            <p:grpSp>
              <p:nvGrpSpPr>
                <p:cNvPr id="56" name="组合 55">
                  <a:extLst>
                    <a:ext uri="{FF2B5EF4-FFF2-40B4-BE49-F238E27FC236}">
                      <a16:creationId xmlns:a16="http://schemas.microsoft.com/office/drawing/2014/main" id="{7C360BC2-BF53-CCB9-9AD9-1083CFEDE6D5}"/>
                    </a:ext>
                  </a:extLst>
                </p:cNvPr>
                <p:cNvGrpSpPr/>
                <p:nvPr/>
              </p:nvGrpSpPr>
              <p:grpSpPr>
                <a:xfrm>
                  <a:off x="724037" y="1382006"/>
                  <a:ext cx="2052076" cy="1295250"/>
                  <a:chOff x="724036" y="1181015"/>
                  <a:chExt cx="4282304" cy="3006973"/>
                </a:xfrm>
              </p:grpSpPr>
              <p:pic>
                <p:nvPicPr>
                  <p:cNvPr id="60" name="图片 59">
                    <a:extLst>
                      <a:ext uri="{FF2B5EF4-FFF2-40B4-BE49-F238E27FC236}">
                        <a16:creationId xmlns:a16="http://schemas.microsoft.com/office/drawing/2014/main" id="{7B33DA33-D08D-0B7F-5E96-0C63A6A041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3113" b="96109" l="6011" r="97541">
                                <a14:foregroundMark x1="4372" y1="6615" x2="4918" y2="66148"/>
                                <a14:foregroundMark x1="4918" y1="66148" x2="30055" y2="94553"/>
                                <a14:foregroundMark x1="30055" y1="94553" x2="83333" y2="96887"/>
                                <a14:foregroundMark x1="83333" y1="96887" x2="96995" y2="60311"/>
                                <a14:foregroundMark x1="96995" y1="60311" x2="83333" y2="11284"/>
                                <a14:foregroundMark x1="83333" y1="11284" x2="14481" y2="9728"/>
                                <a14:foregroundMark x1="9290" y1="3891" x2="31967" y2="3113"/>
                                <a14:foregroundMark x1="31967" y1="3113" x2="94262" y2="5058"/>
                                <a14:foregroundMark x1="97814" y1="80156" x2="93989" y2="3502"/>
                                <a14:foregroundMark x1="96721" y1="50195" x2="96448" y2="10117"/>
                                <a14:foregroundMark x1="96448" y1="10117" x2="94536" y2="5058"/>
                                <a14:foregroundMark x1="6011" y1="4669" x2="4918" y2="87160"/>
                                <a14:foregroundMark x1="4918" y1="87160" x2="28142" y2="91051"/>
                                <a14:foregroundMark x1="28142" y1="91051" x2="28689" y2="91051"/>
                                <a14:foregroundMark x1="6011" y1="81712" x2="6011" y2="5447"/>
                                <a14:foregroundMark x1="16940" y1="77821" x2="70492" y2="80156"/>
                                <a14:foregroundMark x1="70492" y1="80156" x2="46448" y2="94942"/>
                                <a14:foregroundMark x1="46448" y1="94942" x2="23497" y2="84047"/>
                                <a14:foregroundMark x1="23497" y1="84047" x2="16940" y2="74319"/>
                                <a14:foregroundMark x1="36339" y1="76654" x2="36339" y2="76654"/>
                                <a14:foregroundMark x1="36339" y1="76654" x2="36339" y2="76654"/>
                                <a14:foregroundMark x1="37432" y1="76654" x2="94809" y2="76654"/>
                                <a14:foregroundMark x1="87158" y1="91829" x2="95628" y2="79767"/>
                                <a14:foregroundMark x1="85519" y1="96109" x2="97268" y2="82101"/>
                                <a14:foregroundMark x1="42623" y1="87938" x2="59836" y2="88716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4036" y="1181015"/>
                    <a:ext cx="4282304" cy="3006973"/>
                  </a:xfrm>
                  <a:prstGeom prst="rect">
                    <a:avLst/>
                  </a:prstGeom>
                </p:spPr>
              </p:pic>
              <p:sp>
                <p:nvSpPr>
                  <p:cNvPr id="61" name="矩形: 圆角 60">
                    <a:extLst>
                      <a:ext uri="{FF2B5EF4-FFF2-40B4-BE49-F238E27FC236}">
                        <a16:creationId xmlns:a16="http://schemas.microsoft.com/office/drawing/2014/main" id="{FAF69141-65D9-8D69-F4BC-88B0CD9ABD96}"/>
                      </a:ext>
                    </a:extLst>
                  </p:cNvPr>
                  <p:cNvSpPr/>
                  <p:nvPr/>
                </p:nvSpPr>
                <p:spPr>
                  <a:xfrm>
                    <a:off x="906780" y="1333500"/>
                    <a:ext cx="3970020" cy="2164080"/>
                  </a:xfrm>
                  <a:prstGeom prst="roundRect">
                    <a:avLst>
                      <a:gd name="adj" fmla="val 3078"/>
                    </a:avLst>
                  </a:prstGeom>
                  <a:solidFill>
                    <a:schemeClr val="bg1">
                      <a:lumMod val="65000"/>
                    </a:schemeClr>
                  </a:solidFill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zh-CN" sz="1000" b="1" dirty="0">
                      <a:solidFill>
                        <a:schemeClr val="bg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ctr"/>
                    <a:r>
                      <a:rPr lang="zh-CN" altLang="en-US" sz="1100" b="1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九音科技 </a:t>
                    </a:r>
                    <a:r>
                      <a:rPr lang="en-US" altLang="zh-CN" sz="1100" b="1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Soundec</a:t>
                    </a:r>
                  </a:p>
                  <a:p>
                    <a:pPr algn="ctr"/>
                    <a:endParaRPr lang="en-US" altLang="zh-CN" sz="1000" b="1" dirty="0">
                      <a:solidFill>
                        <a:schemeClr val="accent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ctr"/>
                    <a:r>
                      <a:rPr lang="en-US" altLang="zh-CN" sz="800" dirty="0">
                        <a:solidFill>
                          <a:schemeClr val="bg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Software develop kit</a:t>
                    </a:r>
                  </a:p>
                  <a:p>
                    <a:pPr algn="ctr"/>
                    <a:r>
                      <a:rPr lang="en-US" altLang="zh-CN" sz="800" dirty="0">
                        <a:solidFill>
                          <a:schemeClr val="bg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(</a:t>
                    </a:r>
                    <a:r>
                      <a:rPr lang="en-US" altLang="zh-CN" sz="800" i="1" u="sng" dirty="0">
                        <a:solidFill>
                          <a:schemeClr val="bg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crypto for binary code</a:t>
                    </a:r>
                    <a:r>
                      <a:rPr lang="en-US" altLang="zh-CN" sz="800" dirty="0">
                        <a:solidFill>
                          <a:schemeClr val="bg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)</a:t>
                    </a:r>
                    <a:endParaRPr lang="zh-CN" altLang="en-US" sz="800" dirty="0">
                      <a:solidFill>
                        <a:schemeClr val="bg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57" name="组合 56">
                  <a:extLst>
                    <a:ext uri="{FF2B5EF4-FFF2-40B4-BE49-F238E27FC236}">
                      <a16:creationId xmlns:a16="http://schemas.microsoft.com/office/drawing/2014/main" id="{217C6810-7923-AAFC-0048-18C4D40F0804}"/>
                    </a:ext>
                  </a:extLst>
                </p:cNvPr>
                <p:cNvGrpSpPr/>
                <p:nvPr/>
              </p:nvGrpSpPr>
              <p:grpSpPr>
                <a:xfrm>
                  <a:off x="815025" y="1447594"/>
                  <a:ext cx="1899013" cy="132255"/>
                  <a:chOff x="818443" y="1419479"/>
                  <a:chExt cx="1895595" cy="120366"/>
                </a:xfrm>
              </p:grpSpPr>
              <p:sp>
                <p:nvSpPr>
                  <p:cNvPr id="58" name="矩形: 圆角 57">
                    <a:extLst>
                      <a:ext uri="{FF2B5EF4-FFF2-40B4-BE49-F238E27FC236}">
                        <a16:creationId xmlns:a16="http://schemas.microsoft.com/office/drawing/2014/main" id="{515F04A7-52DE-C826-5ABD-D48A2AF05950}"/>
                      </a:ext>
                    </a:extLst>
                  </p:cNvPr>
                  <p:cNvSpPr/>
                  <p:nvPr/>
                </p:nvSpPr>
                <p:spPr>
                  <a:xfrm>
                    <a:off x="818443" y="1419479"/>
                    <a:ext cx="1895595" cy="120366"/>
                  </a:xfrm>
                  <a:prstGeom prst="roundRect">
                    <a:avLst>
                      <a:gd name="adj" fmla="val 10331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r>
                      <a:rPr lang="en-US" altLang="zh-CN" sz="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   Xtensa Xplorer</a:t>
                    </a:r>
                    <a:endParaRPr lang="zh-CN" altLang="en-US" sz="6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pic>
                <p:nvPicPr>
                  <p:cNvPr id="59" name="图片 58">
                    <a:extLst>
                      <a:ext uri="{FF2B5EF4-FFF2-40B4-BE49-F238E27FC236}">
                        <a16:creationId xmlns:a16="http://schemas.microsoft.com/office/drawing/2014/main" id="{BF6AC976-E422-C6FE-8B4E-EA3DBF77DB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t="3150"/>
                  <a:stretch/>
                </p:blipFill>
                <p:spPr>
                  <a:xfrm>
                    <a:off x="818443" y="1419479"/>
                    <a:ext cx="121842" cy="120366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4D9A1F0B-5978-2091-1553-DF4CD0CC8B81}"/>
                </a:ext>
              </a:extLst>
            </p:cNvPr>
            <p:cNvGrpSpPr/>
            <p:nvPr/>
          </p:nvGrpSpPr>
          <p:grpSpPr>
            <a:xfrm>
              <a:off x="4803748" y="1374743"/>
              <a:ext cx="3573189" cy="1477328"/>
              <a:chOff x="4792855" y="1316599"/>
              <a:chExt cx="3573189" cy="1477328"/>
            </a:xfrm>
          </p:grpSpPr>
          <p:sp>
            <p:nvSpPr>
              <p:cNvPr id="52" name="原创设计师QQ598969553      _13">
                <a:extLst>
                  <a:ext uri="{FF2B5EF4-FFF2-40B4-BE49-F238E27FC236}">
                    <a16:creationId xmlns:a16="http://schemas.microsoft.com/office/drawing/2014/main" id="{BEB4A40C-1926-A197-59C8-50FAA7A73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56954" y="1316599"/>
                <a:ext cx="1609090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5pPr>
                <a:lvl6pPr marL="2514600" indent="-228600" defTabSz="684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6pPr>
                <a:lvl7pPr marL="2971800" indent="-228600" defTabSz="684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7pPr>
                <a:lvl8pPr marL="3429000" indent="-228600" defTabSz="684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8pPr>
                <a:lvl9pPr marL="3886200" indent="-228600" defTabSz="684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9pPr>
              </a:lstStyle>
              <a:p>
                <a:pPr marL="171450" indent="-171450"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功能完整的</a:t>
                </a:r>
                <a:r>
                  <a:rPr lang="en-US" altLang="zh-CN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EVA</a:t>
                </a:r>
                <a:r>
                  <a:rPr lang="zh-CN" altLang="en-US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评估板，用于在线调试、评估音效</a:t>
                </a:r>
                <a:endParaRPr lang="en-US" altLang="zh-CN" sz="9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支持</a:t>
                </a:r>
                <a:r>
                  <a:rPr lang="en-US" altLang="zh-CN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3.5mm</a:t>
                </a:r>
                <a:r>
                  <a:rPr lang="zh-CN" altLang="en-US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USB Type-C</a:t>
                </a:r>
                <a:r>
                  <a:rPr lang="zh-CN" altLang="en-US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等丰富的音频与调试接口，</a:t>
                </a:r>
                <a:r>
                  <a:rPr lang="en-US" altLang="zh-CN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小时搭建典型应用</a:t>
                </a:r>
                <a:endParaRPr lang="en-US" altLang="zh-CN" sz="9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通过</a:t>
                </a:r>
                <a:r>
                  <a:rPr lang="en-US" altLang="zh-CN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Adapter Socket</a:t>
                </a:r>
                <a:r>
                  <a:rPr lang="zh-CN" altLang="en-US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，支持适配不同的模块，快速扩展应用方案</a:t>
                </a:r>
                <a:endPara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53" name="图片 52">
                <a:extLst>
                  <a:ext uri="{FF2B5EF4-FFF2-40B4-BE49-F238E27FC236}">
                    <a16:creationId xmlns:a16="http://schemas.microsoft.com/office/drawing/2014/main" id="{3B86332B-AFB4-BBC8-B089-3CB093A9BA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92855" y="1331610"/>
                <a:ext cx="1964099" cy="1440000"/>
              </a:xfrm>
              <a:prstGeom prst="rect">
                <a:avLst/>
              </a:prstGeom>
            </p:spPr>
          </p:pic>
        </p:grpSp>
      </p:grpSp>
      <p:sp>
        <p:nvSpPr>
          <p:cNvPr id="2" name="日期占位符 12">
            <a:extLst>
              <a:ext uri="{FF2B5EF4-FFF2-40B4-BE49-F238E27FC236}">
                <a16:creationId xmlns:a16="http://schemas.microsoft.com/office/drawing/2014/main" id="{681AF8BE-7458-21E7-A70E-B7BA396AF0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72272183"/>
      </p:ext>
    </p:extLst>
  </p:cSld>
  <p:clrMapOvr>
    <a:masterClrMapping/>
  </p:clrMapOvr>
  <p:transition spd="slow" advTm="500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7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9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30" name="文本框 55"/>
          <p:cNvSpPr txBox="1">
            <a:spLocks noChangeArrowheads="1"/>
          </p:cNvSpPr>
          <p:nvPr/>
        </p:nvSpPr>
        <p:spPr bwMode="auto">
          <a:xfrm>
            <a:off x="630239" y="404814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SNC8x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主要资源参数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359011" y="1143903"/>
            <a:ext cx="8193292" cy="3573941"/>
            <a:chOff x="380187" y="1006044"/>
            <a:chExt cx="8193292" cy="3573941"/>
          </a:xfrm>
        </p:grpSpPr>
        <p:sp>
          <p:nvSpPr>
            <p:cNvPr id="7" name="任意多边形: 形状 10"/>
            <p:cNvSpPr/>
            <p:nvPr/>
          </p:nvSpPr>
          <p:spPr>
            <a:xfrm>
              <a:off x="3356719" y="1667438"/>
              <a:ext cx="1040157" cy="1057344"/>
            </a:xfrm>
            <a:custGeom>
              <a:avLst/>
              <a:gdLst/>
              <a:ahLst/>
              <a:cxnLst/>
              <a:rect l="0" t="0" r="0" b="0"/>
              <a:pathLst>
                <a:path w="1209379" h="1211925">
                  <a:moveTo>
                    <a:pt x="0" y="296082"/>
                  </a:moveTo>
                  <a:lnTo>
                    <a:pt x="300069" y="296082"/>
                  </a:lnTo>
                  <a:cubicBezTo>
                    <a:pt x="300069" y="296082"/>
                    <a:pt x="380129" y="295357"/>
                    <a:pt x="389750" y="264830"/>
                  </a:cubicBezTo>
                  <a:cubicBezTo>
                    <a:pt x="389750" y="264830"/>
                    <a:pt x="396868" y="249567"/>
                    <a:pt x="383040" y="232124"/>
                  </a:cubicBezTo>
                  <a:cubicBezTo>
                    <a:pt x="383040" y="232124"/>
                    <a:pt x="365573" y="200871"/>
                    <a:pt x="347378" y="184880"/>
                  </a:cubicBezTo>
                  <a:cubicBezTo>
                    <a:pt x="329183" y="168890"/>
                    <a:pt x="315353" y="99843"/>
                    <a:pt x="347378" y="56234"/>
                  </a:cubicBezTo>
                  <a:cubicBezTo>
                    <a:pt x="379401" y="12625"/>
                    <a:pt x="423798" y="0"/>
                    <a:pt x="468195" y="0"/>
                  </a:cubicBezTo>
                  <a:cubicBezTo>
                    <a:pt x="512592" y="7537"/>
                    <a:pt x="551893" y="22800"/>
                    <a:pt x="575912" y="70770"/>
                  </a:cubicBezTo>
                  <a:cubicBezTo>
                    <a:pt x="599930" y="118740"/>
                    <a:pt x="588286" y="162350"/>
                    <a:pt x="559899" y="195783"/>
                  </a:cubicBezTo>
                  <a:cubicBezTo>
                    <a:pt x="531515" y="229217"/>
                    <a:pt x="520598" y="251020"/>
                    <a:pt x="523510" y="259743"/>
                  </a:cubicBezTo>
                  <a:cubicBezTo>
                    <a:pt x="526421" y="268464"/>
                    <a:pt x="530789" y="280820"/>
                    <a:pt x="557716" y="289541"/>
                  </a:cubicBezTo>
                  <a:cubicBezTo>
                    <a:pt x="584646" y="298264"/>
                    <a:pt x="637777" y="296082"/>
                    <a:pt x="637777" y="296082"/>
                  </a:cubicBezTo>
                  <a:lnTo>
                    <a:pt x="916530" y="296082"/>
                  </a:lnTo>
                  <a:lnTo>
                    <a:pt x="916530" y="567185"/>
                  </a:lnTo>
                  <a:cubicBezTo>
                    <a:pt x="916530" y="567185"/>
                    <a:pt x="914348" y="667484"/>
                    <a:pt x="942005" y="679841"/>
                  </a:cubicBezTo>
                  <a:cubicBezTo>
                    <a:pt x="969661" y="692197"/>
                    <a:pt x="985674" y="674753"/>
                    <a:pt x="991564" y="668940"/>
                  </a:cubicBezTo>
                  <a:cubicBezTo>
                    <a:pt x="991564" y="668940"/>
                    <a:pt x="1035895" y="630418"/>
                    <a:pt x="1052630" y="626058"/>
                  </a:cubicBezTo>
                  <a:cubicBezTo>
                    <a:pt x="1069373" y="621696"/>
                    <a:pt x="1128326" y="609341"/>
                    <a:pt x="1175636" y="660217"/>
                  </a:cubicBezTo>
                  <a:cubicBezTo>
                    <a:pt x="1222939" y="711095"/>
                    <a:pt x="1212018" y="789587"/>
                    <a:pt x="1193831" y="821568"/>
                  </a:cubicBezTo>
                  <a:cubicBezTo>
                    <a:pt x="1175636" y="853548"/>
                    <a:pt x="1134756" y="883705"/>
                    <a:pt x="1088176" y="882413"/>
                  </a:cubicBezTo>
                  <a:cubicBezTo>
                    <a:pt x="1088176" y="882413"/>
                    <a:pt x="1047432" y="882869"/>
                    <a:pt x="1022884" y="859826"/>
                  </a:cubicBezTo>
                  <a:cubicBezTo>
                    <a:pt x="998336" y="836783"/>
                    <a:pt x="969859" y="822069"/>
                    <a:pt x="963969" y="819622"/>
                  </a:cubicBezTo>
                  <a:cubicBezTo>
                    <a:pt x="958079" y="817175"/>
                    <a:pt x="938440" y="814720"/>
                    <a:pt x="930590" y="837269"/>
                  </a:cubicBezTo>
                  <a:cubicBezTo>
                    <a:pt x="922731" y="859826"/>
                    <a:pt x="916355" y="869136"/>
                    <a:pt x="916355" y="920216"/>
                  </a:cubicBezTo>
                  <a:lnTo>
                    <a:pt x="916355" y="1211820"/>
                  </a:lnTo>
                  <a:lnTo>
                    <a:pt x="644867" y="1211820"/>
                  </a:lnTo>
                  <a:cubicBezTo>
                    <a:pt x="644867" y="1211820"/>
                    <a:pt x="530975" y="1215818"/>
                    <a:pt x="526060" y="1174565"/>
                  </a:cubicBezTo>
                  <a:cubicBezTo>
                    <a:pt x="526060" y="1174565"/>
                    <a:pt x="521530" y="1160224"/>
                    <a:pt x="534015" y="1144545"/>
                  </a:cubicBezTo>
                  <a:cubicBezTo>
                    <a:pt x="548867" y="1120764"/>
                    <a:pt x="561293" y="1108604"/>
                    <a:pt x="573968" y="1091231"/>
                  </a:cubicBezTo>
                  <a:cubicBezTo>
                    <a:pt x="573968" y="1091231"/>
                    <a:pt x="611494" y="1013308"/>
                    <a:pt x="559802" y="958459"/>
                  </a:cubicBezTo>
                  <a:cubicBezTo>
                    <a:pt x="559802" y="958459"/>
                    <a:pt x="521282" y="913786"/>
                    <a:pt x="455426" y="915032"/>
                  </a:cubicBezTo>
                  <a:cubicBezTo>
                    <a:pt x="392800" y="921234"/>
                    <a:pt x="369688" y="945805"/>
                    <a:pt x="356516" y="960944"/>
                  </a:cubicBezTo>
                  <a:cubicBezTo>
                    <a:pt x="344189" y="975110"/>
                    <a:pt x="316742" y="1020916"/>
                    <a:pt x="335889" y="1074351"/>
                  </a:cubicBezTo>
                  <a:cubicBezTo>
                    <a:pt x="335889" y="1074351"/>
                    <a:pt x="345333" y="1093214"/>
                    <a:pt x="356019" y="1106864"/>
                  </a:cubicBezTo>
                  <a:cubicBezTo>
                    <a:pt x="385096" y="1144340"/>
                    <a:pt x="406965" y="1169655"/>
                    <a:pt x="385842" y="1188762"/>
                  </a:cubicBezTo>
                  <a:cubicBezTo>
                    <a:pt x="369439" y="1205390"/>
                    <a:pt x="341853" y="1211820"/>
                    <a:pt x="300233" y="1211820"/>
                  </a:cubicBezTo>
                  <a:lnTo>
                    <a:pt x="0" y="1211820"/>
                  </a:lnTo>
                  <a:lnTo>
                    <a:pt x="0" y="925026"/>
                  </a:lnTo>
                  <a:cubicBezTo>
                    <a:pt x="0" y="925026"/>
                    <a:pt x="-1691" y="811779"/>
                    <a:pt x="39547" y="818155"/>
                  </a:cubicBezTo>
                  <a:cubicBezTo>
                    <a:pt x="39547" y="818155"/>
                    <a:pt x="65566" y="821583"/>
                    <a:pt x="94532" y="847567"/>
                  </a:cubicBezTo>
                  <a:cubicBezTo>
                    <a:pt x="123496" y="873552"/>
                    <a:pt x="156389" y="889238"/>
                    <a:pt x="205482" y="877960"/>
                  </a:cubicBezTo>
                  <a:cubicBezTo>
                    <a:pt x="254576" y="866689"/>
                    <a:pt x="280595" y="824038"/>
                    <a:pt x="287468" y="799520"/>
                  </a:cubicBezTo>
                  <a:cubicBezTo>
                    <a:pt x="294341" y="775010"/>
                    <a:pt x="312014" y="703923"/>
                    <a:pt x="247211" y="646073"/>
                  </a:cubicBezTo>
                  <a:cubicBezTo>
                    <a:pt x="247211" y="646073"/>
                    <a:pt x="204501" y="608812"/>
                    <a:pt x="148534" y="625482"/>
                  </a:cubicBezTo>
                  <a:cubicBezTo>
                    <a:pt x="148534" y="625482"/>
                    <a:pt x="118833" y="635042"/>
                    <a:pt x="99441" y="654407"/>
                  </a:cubicBezTo>
                  <a:cubicBezTo>
                    <a:pt x="80049" y="673772"/>
                    <a:pt x="55257" y="692157"/>
                    <a:pt x="36111" y="687744"/>
                  </a:cubicBezTo>
                  <a:cubicBezTo>
                    <a:pt x="16964" y="683333"/>
                    <a:pt x="3218" y="651956"/>
                    <a:pt x="0" y="620089"/>
                  </a:cubicBezTo>
                  <a:cubicBezTo>
                    <a:pt x="0" y="588223"/>
                    <a:pt x="0" y="548022"/>
                    <a:pt x="0" y="547531"/>
                  </a:cubicBezTo>
                  <a:lnTo>
                    <a:pt x="0" y="29608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任意多边形: 形状 11"/>
            <p:cNvSpPr/>
            <p:nvPr/>
          </p:nvSpPr>
          <p:spPr>
            <a:xfrm flipV="1">
              <a:off x="4145180" y="1925245"/>
              <a:ext cx="1040157" cy="1059942"/>
            </a:xfrm>
            <a:custGeom>
              <a:avLst/>
              <a:gdLst/>
              <a:ahLst/>
              <a:cxnLst/>
              <a:rect l="0" t="0" r="0" b="0"/>
              <a:pathLst>
                <a:path w="1209379" h="1214902">
                  <a:moveTo>
                    <a:pt x="0" y="297421"/>
                  </a:moveTo>
                  <a:lnTo>
                    <a:pt x="302404" y="297276"/>
                  </a:lnTo>
                  <a:cubicBezTo>
                    <a:pt x="302404" y="297276"/>
                    <a:pt x="381117" y="293668"/>
                    <a:pt x="389750" y="268305"/>
                  </a:cubicBezTo>
                  <a:cubicBezTo>
                    <a:pt x="389750" y="268305"/>
                    <a:pt x="396837" y="256379"/>
                    <a:pt x="382422" y="230773"/>
                  </a:cubicBezTo>
                  <a:cubicBezTo>
                    <a:pt x="382422" y="230773"/>
                    <a:pt x="365772" y="208400"/>
                    <a:pt x="346885" y="183045"/>
                  </a:cubicBezTo>
                  <a:cubicBezTo>
                    <a:pt x="326257" y="164152"/>
                    <a:pt x="315572" y="103248"/>
                    <a:pt x="346139" y="58998"/>
                  </a:cubicBezTo>
                  <a:cubicBezTo>
                    <a:pt x="376924" y="14434"/>
                    <a:pt x="428894" y="-1906"/>
                    <a:pt x="467912" y="0"/>
                  </a:cubicBezTo>
                  <a:cubicBezTo>
                    <a:pt x="515627" y="7043"/>
                    <a:pt x="557341" y="22754"/>
                    <a:pt x="578501" y="72422"/>
                  </a:cubicBezTo>
                  <a:cubicBezTo>
                    <a:pt x="604650" y="131338"/>
                    <a:pt x="587448" y="173846"/>
                    <a:pt x="546502" y="216119"/>
                  </a:cubicBezTo>
                  <a:cubicBezTo>
                    <a:pt x="524075" y="240221"/>
                    <a:pt x="522655" y="255720"/>
                    <a:pt x="525567" y="264458"/>
                  </a:cubicBezTo>
                  <a:cubicBezTo>
                    <a:pt x="528477" y="273193"/>
                    <a:pt x="533431" y="278405"/>
                    <a:pt x="560359" y="287142"/>
                  </a:cubicBezTo>
                  <a:cubicBezTo>
                    <a:pt x="587288" y="295878"/>
                    <a:pt x="638149" y="297608"/>
                    <a:pt x="638149" y="297608"/>
                  </a:cubicBezTo>
                  <a:lnTo>
                    <a:pt x="916902" y="297608"/>
                  </a:lnTo>
                  <a:lnTo>
                    <a:pt x="916530" y="571169"/>
                  </a:lnTo>
                  <a:cubicBezTo>
                    <a:pt x="916530" y="571169"/>
                    <a:pt x="914348" y="671639"/>
                    <a:pt x="942005" y="684015"/>
                  </a:cubicBezTo>
                  <a:cubicBezTo>
                    <a:pt x="969661" y="696391"/>
                    <a:pt x="985674" y="678919"/>
                    <a:pt x="991564" y="673095"/>
                  </a:cubicBezTo>
                  <a:cubicBezTo>
                    <a:pt x="991564" y="673095"/>
                    <a:pt x="1035895" y="634508"/>
                    <a:pt x="1052630" y="630140"/>
                  </a:cubicBezTo>
                  <a:cubicBezTo>
                    <a:pt x="1069373" y="625771"/>
                    <a:pt x="1128326" y="613396"/>
                    <a:pt x="1175636" y="664357"/>
                  </a:cubicBezTo>
                  <a:cubicBezTo>
                    <a:pt x="1222939" y="715320"/>
                    <a:pt x="1212018" y="793949"/>
                    <a:pt x="1193831" y="825983"/>
                  </a:cubicBezTo>
                  <a:cubicBezTo>
                    <a:pt x="1175636" y="858017"/>
                    <a:pt x="1134756" y="888220"/>
                    <a:pt x="1088176" y="886928"/>
                  </a:cubicBezTo>
                  <a:cubicBezTo>
                    <a:pt x="1088176" y="886928"/>
                    <a:pt x="1047432" y="887384"/>
                    <a:pt x="1022884" y="864295"/>
                  </a:cubicBezTo>
                  <a:cubicBezTo>
                    <a:pt x="998336" y="841221"/>
                    <a:pt x="969859" y="826485"/>
                    <a:pt x="963969" y="824030"/>
                  </a:cubicBezTo>
                  <a:cubicBezTo>
                    <a:pt x="958079" y="821575"/>
                    <a:pt x="938440" y="819120"/>
                    <a:pt x="930590" y="841708"/>
                  </a:cubicBezTo>
                  <a:cubicBezTo>
                    <a:pt x="922731" y="864295"/>
                    <a:pt x="916355" y="873628"/>
                    <a:pt x="916355" y="924798"/>
                  </a:cubicBezTo>
                  <a:lnTo>
                    <a:pt x="916355" y="1214731"/>
                  </a:lnTo>
                  <a:lnTo>
                    <a:pt x="644867" y="1214731"/>
                  </a:lnTo>
                  <a:cubicBezTo>
                    <a:pt x="644867" y="1214731"/>
                    <a:pt x="529988" y="1216897"/>
                    <a:pt x="526060" y="1179573"/>
                  </a:cubicBezTo>
                  <a:cubicBezTo>
                    <a:pt x="526060" y="1179573"/>
                    <a:pt x="520661" y="1167786"/>
                    <a:pt x="540789" y="1138320"/>
                  </a:cubicBezTo>
                  <a:cubicBezTo>
                    <a:pt x="560917" y="1108855"/>
                    <a:pt x="578100" y="1096087"/>
                    <a:pt x="586446" y="1071045"/>
                  </a:cubicBezTo>
                  <a:cubicBezTo>
                    <a:pt x="586446" y="1071045"/>
                    <a:pt x="602647" y="1003276"/>
                    <a:pt x="560917" y="962517"/>
                  </a:cubicBezTo>
                  <a:cubicBezTo>
                    <a:pt x="560917" y="962517"/>
                    <a:pt x="517715" y="914394"/>
                    <a:pt x="454874" y="918810"/>
                  </a:cubicBezTo>
                  <a:cubicBezTo>
                    <a:pt x="392037" y="923225"/>
                    <a:pt x="366017" y="949749"/>
                    <a:pt x="353744" y="963992"/>
                  </a:cubicBezTo>
                  <a:cubicBezTo>
                    <a:pt x="341470" y="978234"/>
                    <a:pt x="315451" y="1026357"/>
                    <a:pt x="334598" y="1079884"/>
                  </a:cubicBezTo>
                  <a:cubicBezTo>
                    <a:pt x="334598" y="1079884"/>
                    <a:pt x="351780" y="1114753"/>
                    <a:pt x="370926" y="1132430"/>
                  </a:cubicBezTo>
                  <a:cubicBezTo>
                    <a:pt x="390072" y="1150108"/>
                    <a:pt x="401855" y="1177118"/>
                    <a:pt x="384182" y="1191847"/>
                  </a:cubicBezTo>
                  <a:cubicBezTo>
                    <a:pt x="366508" y="1206584"/>
                    <a:pt x="319379" y="1210999"/>
                    <a:pt x="300233" y="1214731"/>
                  </a:cubicBezTo>
                  <a:lnTo>
                    <a:pt x="0" y="1214731"/>
                  </a:lnTo>
                  <a:lnTo>
                    <a:pt x="0" y="929617"/>
                  </a:lnTo>
                  <a:cubicBezTo>
                    <a:pt x="0" y="929617"/>
                    <a:pt x="-1691" y="816172"/>
                    <a:pt x="39547" y="822556"/>
                  </a:cubicBezTo>
                  <a:cubicBezTo>
                    <a:pt x="39547" y="822556"/>
                    <a:pt x="65566" y="825998"/>
                    <a:pt x="94531" y="852021"/>
                  </a:cubicBezTo>
                  <a:cubicBezTo>
                    <a:pt x="123496" y="878051"/>
                    <a:pt x="156389" y="893768"/>
                    <a:pt x="205482" y="882466"/>
                  </a:cubicBezTo>
                  <a:cubicBezTo>
                    <a:pt x="254576" y="871173"/>
                    <a:pt x="277052" y="826895"/>
                    <a:pt x="285749" y="803898"/>
                  </a:cubicBezTo>
                  <a:cubicBezTo>
                    <a:pt x="292709" y="781652"/>
                    <a:pt x="307494" y="706948"/>
                    <a:pt x="250336" y="655988"/>
                  </a:cubicBezTo>
                  <a:cubicBezTo>
                    <a:pt x="250336" y="655988"/>
                    <a:pt x="209207" y="618574"/>
                    <a:pt x="150309" y="629513"/>
                  </a:cubicBezTo>
                  <a:cubicBezTo>
                    <a:pt x="150309" y="629513"/>
                    <a:pt x="118747" y="633987"/>
                    <a:pt x="99441" y="658538"/>
                  </a:cubicBezTo>
                  <a:cubicBezTo>
                    <a:pt x="80049" y="677936"/>
                    <a:pt x="55257" y="696351"/>
                    <a:pt x="36111" y="691931"/>
                  </a:cubicBezTo>
                  <a:cubicBezTo>
                    <a:pt x="12631" y="688926"/>
                    <a:pt x="3218" y="656083"/>
                    <a:pt x="0" y="624162"/>
                  </a:cubicBezTo>
                  <a:cubicBezTo>
                    <a:pt x="0" y="592242"/>
                    <a:pt x="0" y="551973"/>
                    <a:pt x="0" y="551482"/>
                  </a:cubicBezTo>
                  <a:lnTo>
                    <a:pt x="0" y="297421"/>
                  </a:lnTo>
                  <a:close/>
                </a:path>
              </a:pathLst>
            </a:cu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任意多边形: 形状 12"/>
            <p:cNvSpPr/>
            <p:nvPr/>
          </p:nvSpPr>
          <p:spPr>
            <a:xfrm flipH="1">
              <a:off x="3105277" y="2464325"/>
              <a:ext cx="1040157" cy="1060030"/>
            </a:xfrm>
            <a:custGeom>
              <a:avLst/>
              <a:gdLst/>
              <a:ahLst/>
              <a:cxnLst/>
              <a:rect l="0" t="0" r="0" b="0"/>
              <a:pathLst>
                <a:path w="1209379" h="1215003">
                  <a:moveTo>
                    <a:pt x="0" y="299843"/>
                  </a:moveTo>
                  <a:lnTo>
                    <a:pt x="300069" y="299843"/>
                  </a:lnTo>
                  <a:cubicBezTo>
                    <a:pt x="300069" y="299843"/>
                    <a:pt x="381949" y="294951"/>
                    <a:pt x="389404" y="267450"/>
                  </a:cubicBezTo>
                  <a:cubicBezTo>
                    <a:pt x="389404" y="267450"/>
                    <a:pt x="396868" y="253249"/>
                    <a:pt x="383040" y="235776"/>
                  </a:cubicBezTo>
                  <a:cubicBezTo>
                    <a:pt x="383040" y="235776"/>
                    <a:pt x="363294" y="210917"/>
                    <a:pt x="347378" y="188453"/>
                  </a:cubicBezTo>
                  <a:cubicBezTo>
                    <a:pt x="330693" y="164907"/>
                    <a:pt x="315353" y="101385"/>
                    <a:pt x="347378" y="57703"/>
                  </a:cubicBezTo>
                  <a:cubicBezTo>
                    <a:pt x="379401" y="14021"/>
                    <a:pt x="424082" y="-1757"/>
                    <a:pt x="468195" y="0"/>
                  </a:cubicBezTo>
                  <a:cubicBezTo>
                    <a:pt x="512419" y="8295"/>
                    <a:pt x="552175" y="23902"/>
                    <a:pt x="575791" y="72152"/>
                  </a:cubicBezTo>
                  <a:cubicBezTo>
                    <a:pt x="597692" y="116898"/>
                    <a:pt x="588286" y="165885"/>
                    <a:pt x="559899" y="199375"/>
                  </a:cubicBezTo>
                  <a:cubicBezTo>
                    <a:pt x="531515" y="232864"/>
                    <a:pt x="520598" y="254705"/>
                    <a:pt x="523510" y="263442"/>
                  </a:cubicBezTo>
                  <a:cubicBezTo>
                    <a:pt x="526421" y="272178"/>
                    <a:pt x="535252" y="285163"/>
                    <a:pt x="557152" y="291689"/>
                  </a:cubicBezTo>
                  <a:cubicBezTo>
                    <a:pt x="584284" y="299772"/>
                    <a:pt x="637777" y="299843"/>
                    <a:pt x="637777" y="299843"/>
                  </a:cubicBezTo>
                  <a:lnTo>
                    <a:pt x="917054" y="299432"/>
                  </a:lnTo>
                  <a:lnTo>
                    <a:pt x="917343" y="581606"/>
                  </a:lnTo>
                  <a:cubicBezTo>
                    <a:pt x="917343" y="581606"/>
                    <a:pt x="914348" y="671870"/>
                    <a:pt x="942005" y="684247"/>
                  </a:cubicBezTo>
                  <a:cubicBezTo>
                    <a:pt x="969661" y="696624"/>
                    <a:pt x="985674" y="679150"/>
                    <a:pt x="991564" y="673327"/>
                  </a:cubicBezTo>
                  <a:cubicBezTo>
                    <a:pt x="991564" y="673327"/>
                    <a:pt x="1035895" y="634741"/>
                    <a:pt x="1052630" y="630372"/>
                  </a:cubicBezTo>
                  <a:cubicBezTo>
                    <a:pt x="1069373" y="626004"/>
                    <a:pt x="1128326" y="613628"/>
                    <a:pt x="1175636" y="664590"/>
                  </a:cubicBezTo>
                  <a:cubicBezTo>
                    <a:pt x="1222939" y="715552"/>
                    <a:pt x="1212018" y="794177"/>
                    <a:pt x="1193831" y="826211"/>
                  </a:cubicBezTo>
                  <a:cubicBezTo>
                    <a:pt x="1175636" y="858245"/>
                    <a:pt x="1134756" y="888455"/>
                    <a:pt x="1088176" y="887163"/>
                  </a:cubicBezTo>
                  <a:cubicBezTo>
                    <a:pt x="1088176" y="887163"/>
                    <a:pt x="1047432" y="887612"/>
                    <a:pt x="1022884" y="864530"/>
                  </a:cubicBezTo>
                  <a:cubicBezTo>
                    <a:pt x="998336" y="841449"/>
                    <a:pt x="969859" y="826720"/>
                    <a:pt x="963969" y="824266"/>
                  </a:cubicBezTo>
                  <a:cubicBezTo>
                    <a:pt x="958079" y="821811"/>
                    <a:pt x="938440" y="819348"/>
                    <a:pt x="930590" y="841943"/>
                  </a:cubicBezTo>
                  <a:cubicBezTo>
                    <a:pt x="922731" y="864530"/>
                    <a:pt x="916355" y="873863"/>
                    <a:pt x="916355" y="925026"/>
                  </a:cubicBezTo>
                  <a:lnTo>
                    <a:pt x="916355" y="1214845"/>
                  </a:lnTo>
                  <a:lnTo>
                    <a:pt x="644867" y="1214845"/>
                  </a:lnTo>
                  <a:cubicBezTo>
                    <a:pt x="644867" y="1214845"/>
                    <a:pt x="529988" y="1217132"/>
                    <a:pt x="526060" y="1179801"/>
                  </a:cubicBezTo>
                  <a:cubicBezTo>
                    <a:pt x="526060" y="1179801"/>
                    <a:pt x="520661" y="1168021"/>
                    <a:pt x="540789" y="1138556"/>
                  </a:cubicBezTo>
                  <a:cubicBezTo>
                    <a:pt x="560917" y="1109091"/>
                    <a:pt x="578100" y="1096323"/>
                    <a:pt x="586446" y="1071273"/>
                  </a:cubicBezTo>
                  <a:cubicBezTo>
                    <a:pt x="586446" y="1071273"/>
                    <a:pt x="602647" y="1003504"/>
                    <a:pt x="560917" y="962745"/>
                  </a:cubicBezTo>
                  <a:cubicBezTo>
                    <a:pt x="560917" y="962745"/>
                    <a:pt x="517715" y="914622"/>
                    <a:pt x="454874" y="919045"/>
                  </a:cubicBezTo>
                  <a:cubicBezTo>
                    <a:pt x="392037" y="923461"/>
                    <a:pt x="366017" y="949977"/>
                    <a:pt x="353744" y="964220"/>
                  </a:cubicBezTo>
                  <a:cubicBezTo>
                    <a:pt x="341470" y="978462"/>
                    <a:pt x="315451" y="1026585"/>
                    <a:pt x="334598" y="1080112"/>
                  </a:cubicBezTo>
                  <a:cubicBezTo>
                    <a:pt x="334598" y="1080112"/>
                    <a:pt x="351780" y="1114981"/>
                    <a:pt x="370926" y="1132658"/>
                  </a:cubicBezTo>
                  <a:cubicBezTo>
                    <a:pt x="390073" y="1150344"/>
                    <a:pt x="401855" y="1177346"/>
                    <a:pt x="384182" y="1192083"/>
                  </a:cubicBezTo>
                  <a:cubicBezTo>
                    <a:pt x="366508" y="1206812"/>
                    <a:pt x="319379" y="1211235"/>
                    <a:pt x="300233" y="1214845"/>
                  </a:cubicBezTo>
                  <a:lnTo>
                    <a:pt x="0" y="1214845"/>
                  </a:lnTo>
                  <a:lnTo>
                    <a:pt x="0" y="929845"/>
                  </a:lnTo>
                  <a:cubicBezTo>
                    <a:pt x="0" y="929845"/>
                    <a:pt x="-1691" y="816407"/>
                    <a:pt x="39548" y="822791"/>
                  </a:cubicBezTo>
                  <a:cubicBezTo>
                    <a:pt x="39548" y="822791"/>
                    <a:pt x="65566" y="826226"/>
                    <a:pt x="94532" y="852256"/>
                  </a:cubicBezTo>
                  <a:cubicBezTo>
                    <a:pt x="123496" y="878279"/>
                    <a:pt x="157134" y="896853"/>
                    <a:pt x="205482" y="882702"/>
                  </a:cubicBezTo>
                  <a:cubicBezTo>
                    <a:pt x="255361" y="868102"/>
                    <a:pt x="277690" y="828028"/>
                    <a:pt x="284561" y="803472"/>
                  </a:cubicBezTo>
                  <a:cubicBezTo>
                    <a:pt x="291436" y="778916"/>
                    <a:pt x="306928" y="700929"/>
                    <a:pt x="249149" y="653697"/>
                  </a:cubicBezTo>
                  <a:cubicBezTo>
                    <a:pt x="249149" y="653697"/>
                    <a:pt x="204415" y="617030"/>
                    <a:pt x="148534" y="629796"/>
                  </a:cubicBezTo>
                  <a:cubicBezTo>
                    <a:pt x="148534" y="629796"/>
                    <a:pt x="118833" y="639371"/>
                    <a:pt x="99441" y="658769"/>
                  </a:cubicBezTo>
                  <a:cubicBezTo>
                    <a:pt x="80049" y="678166"/>
                    <a:pt x="53671" y="692880"/>
                    <a:pt x="34182" y="690363"/>
                  </a:cubicBezTo>
                  <a:cubicBezTo>
                    <a:pt x="14922" y="687878"/>
                    <a:pt x="3219" y="656315"/>
                    <a:pt x="0" y="624395"/>
                  </a:cubicBezTo>
                  <a:cubicBezTo>
                    <a:pt x="0" y="592475"/>
                    <a:pt x="0" y="552206"/>
                    <a:pt x="0" y="551714"/>
                  </a:cubicBezTo>
                  <a:lnTo>
                    <a:pt x="0" y="299843"/>
                  </a:lnTo>
                  <a:close/>
                </a:path>
              </a:pathLst>
            </a:cu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任意多边形: 形状 13"/>
            <p:cNvSpPr/>
            <p:nvPr/>
          </p:nvSpPr>
          <p:spPr>
            <a:xfrm flipH="1" flipV="1">
              <a:off x="3894039" y="2724537"/>
              <a:ext cx="1040157" cy="1057469"/>
            </a:xfrm>
            <a:custGeom>
              <a:avLst/>
              <a:gdLst/>
              <a:ahLst/>
              <a:cxnLst/>
              <a:rect l="0" t="0" r="0" b="0"/>
              <a:pathLst>
                <a:path w="1209379" h="1212068">
                  <a:moveTo>
                    <a:pt x="0" y="296120"/>
                  </a:moveTo>
                  <a:lnTo>
                    <a:pt x="300069" y="296120"/>
                  </a:lnTo>
                  <a:cubicBezTo>
                    <a:pt x="300069" y="296120"/>
                    <a:pt x="380129" y="295392"/>
                    <a:pt x="389750" y="264770"/>
                  </a:cubicBezTo>
                  <a:cubicBezTo>
                    <a:pt x="389750" y="264770"/>
                    <a:pt x="396868" y="249462"/>
                    <a:pt x="383040" y="231964"/>
                  </a:cubicBezTo>
                  <a:cubicBezTo>
                    <a:pt x="383040" y="231964"/>
                    <a:pt x="365573" y="200614"/>
                    <a:pt x="347378" y="184574"/>
                  </a:cubicBezTo>
                  <a:cubicBezTo>
                    <a:pt x="329183" y="168536"/>
                    <a:pt x="315353" y="99276"/>
                    <a:pt x="347378" y="55532"/>
                  </a:cubicBezTo>
                  <a:cubicBezTo>
                    <a:pt x="379401" y="11789"/>
                    <a:pt x="423798" y="-2063"/>
                    <a:pt x="468195" y="0"/>
                  </a:cubicBezTo>
                  <a:cubicBezTo>
                    <a:pt x="512592" y="6686"/>
                    <a:pt x="551893" y="21996"/>
                    <a:pt x="575912" y="70113"/>
                  </a:cubicBezTo>
                  <a:cubicBezTo>
                    <a:pt x="599930" y="118231"/>
                    <a:pt x="588286" y="161974"/>
                    <a:pt x="559899" y="195512"/>
                  </a:cubicBezTo>
                  <a:cubicBezTo>
                    <a:pt x="531515" y="229049"/>
                    <a:pt x="520598" y="250918"/>
                    <a:pt x="523510" y="259668"/>
                  </a:cubicBezTo>
                  <a:cubicBezTo>
                    <a:pt x="526421" y="268415"/>
                    <a:pt x="530789" y="280810"/>
                    <a:pt x="557716" y="289558"/>
                  </a:cubicBezTo>
                  <a:cubicBezTo>
                    <a:pt x="584646" y="298308"/>
                    <a:pt x="637777" y="296120"/>
                    <a:pt x="637777" y="296120"/>
                  </a:cubicBezTo>
                  <a:lnTo>
                    <a:pt x="916530" y="296120"/>
                  </a:lnTo>
                  <a:lnTo>
                    <a:pt x="916530" y="568057"/>
                  </a:lnTo>
                  <a:cubicBezTo>
                    <a:pt x="916530" y="568057"/>
                    <a:pt x="914348" y="668668"/>
                    <a:pt x="942005" y="681062"/>
                  </a:cubicBezTo>
                  <a:cubicBezTo>
                    <a:pt x="969661" y="693455"/>
                    <a:pt x="985674" y="675958"/>
                    <a:pt x="991564" y="670125"/>
                  </a:cubicBezTo>
                  <a:cubicBezTo>
                    <a:pt x="991564" y="670125"/>
                    <a:pt x="1035895" y="631486"/>
                    <a:pt x="1052630" y="627112"/>
                  </a:cubicBezTo>
                  <a:cubicBezTo>
                    <a:pt x="1069373" y="622736"/>
                    <a:pt x="1128326" y="610344"/>
                    <a:pt x="1175636" y="661376"/>
                  </a:cubicBezTo>
                  <a:cubicBezTo>
                    <a:pt x="1222939" y="712410"/>
                    <a:pt x="1212018" y="791145"/>
                    <a:pt x="1193831" y="823224"/>
                  </a:cubicBezTo>
                  <a:cubicBezTo>
                    <a:pt x="1175636" y="855304"/>
                    <a:pt x="1134756" y="885552"/>
                    <a:pt x="1088176" y="884260"/>
                  </a:cubicBezTo>
                  <a:cubicBezTo>
                    <a:pt x="1088176" y="884260"/>
                    <a:pt x="1047432" y="884708"/>
                    <a:pt x="1022884" y="861597"/>
                  </a:cubicBezTo>
                  <a:cubicBezTo>
                    <a:pt x="998336" y="838485"/>
                    <a:pt x="969859" y="823734"/>
                    <a:pt x="963969" y="821271"/>
                  </a:cubicBezTo>
                  <a:cubicBezTo>
                    <a:pt x="958079" y="818816"/>
                    <a:pt x="938440" y="816354"/>
                    <a:pt x="930590" y="838979"/>
                  </a:cubicBezTo>
                  <a:cubicBezTo>
                    <a:pt x="922731" y="861597"/>
                    <a:pt x="916355" y="870945"/>
                    <a:pt x="916355" y="922176"/>
                  </a:cubicBezTo>
                  <a:lnTo>
                    <a:pt x="916355" y="1211820"/>
                  </a:lnTo>
                  <a:lnTo>
                    <a:pt x="644867" y="1211820"/>
                  </a:lnTo>
                  <a:cubicBezTo>
                    <a:pt x="644867" y="1211820"/>
                    <a:pt x="529988" y="1214693"/>
                    <a:pt x="526060" y="1177308"/>
                  </a:cubicBezTo>
                  <a:cubicBezTo>
                    <a:pt x="526060" y="1177308"/>
                    <a:pt x="520661" y="1165513"/>
                    <a:pt x="540789" y="1136002"/>
                  </a:cubicBezTo>
                  <a:cubicBezTo>
                    <a:pt x="560917" y="1106499"/>
                    <a:pt x="574768" y="1097729"/>
                    <a:pt x="586446" y="1068628"/>
                  </a:cubicBezTo>
                  <a:cubicBezTo>
                    <a:pt x="586446" y="1068628"/>
                    <a:pt x="602647" y="1000768"/>
                    <a:pt x="560917" y="959948"/>
                  </a:cubicBezTo>
                  <a:cubicBezTo>
                    <a:pt x="560917" y="959948"/>
                    <a:pt x="517715" y="911757"/>
                    <a:pt x="454874" y="916188"/>
                  </a:cubicBezTo>
                  <a:cubicBezTo>
                    <a:pt x="392037" y="920611"/>
                    <a:pt x="366017" y="947165"/>
                    <a:pt x="353744" y="961423"/>
                  </a:cubicBezTo>
                  <a:cubicBezTo>
                    <a:pt x="341470" y="975688"/>
                    <a:pt x="315451" y="1023880"/>
                    <a:pt x="334598" y="1077482"/>
                  </a:cubicBezTo>
                  <a:cubicBezTo>
                    <a:pt x="334598" y="1077482"/>
                    <a:pt x="351780" y="1112397"/>
                    <a:pt x="370926" y="1130105"/>
                  </a:cubicBezTo>
                  <a:cubicBezTo>
                    <a:pt x="390073" y="1147805"/>
                    <a:pt x="401855" y="1174854"/>
                    <a:pt x="384182" y="1189605"/>
                  </a:cubicBezTo>
                  <a:cubicBezTo>
                    <a:pt x="366508" y="1204357"/>
                    <a:pt x="319379" y="1208788"/>
                    <a:pt x="300233" y="1211820"/>
                  </a:cubicBezTo>
                  <a:lnTo>
                    <a:pt x="0" y="1211820"/>
                  </a:lnTo>
                  <a:lnTo>
                    <a:pt x="0" y="927002"/>
                  </a:lnTo>
                  <a:cubicBezTo>
                    <a:pt x="0" y="927002"/>
                    <a:pt x="-1691" y="813405"/>
                    <a:pt x="39548" y="819797"/>
                  </a:cubicBezTo>
                  <a:cubicBezTo>
                    <a:pt x="39548" y="819797"/>
                    <a:pt x="65567" y="823240"/>
                    <a:pt x="94532" y="849300"/>
                  </a:cubicBezTo>
                  <a:cubicBezTo>
                    <a:pt x="123496" y="875368"/>
                    <a:pt x="156389" y="891108"/>
                    <a:pt x="205482" y="879791"/>
                  </a:cubicBezTo>
                  <a:cubicBezTo>
                    <a:pt x="254576" y="868482"/>
                    <a:pt x="280595" y="825702"/>
                    <a:pt x="287468" y="801108"/>
                  </a:cubicBezTo>
                  <a:cubicBezTo>
                    <a:pt x="294341" y="776522"/>
                    <a:pt x="312014" y="705217"/>
                    <a:pt x="247211" y="647189"/>
                  </a:cubicBezTo>
                  <a:cubicBezTo>
                    <a:pt x="247211" y="647189"/>
                    <a:pt x="204501" y="609813"/>
                    <a:pt x="148534" y="626535"/>
                  </a:cubicBezTo>
                  <a:cubicBezTo>
                    <a:pt x="148534" y="626535"/>
                    <a:pt x="118833" y="636123"/>
                    <a:pt x="99441" y="655549"/>
                  </a:cubicBezTo>
                  <a:cubicBezTo>
                    <a:pt x="80049" y="674973"/>
                    <a:pt x="55257" y="693415"/>
                    <a:pt x="36111" y="688989"/>
                  </a:cubicBezTo>
                  <a:cubicBezTo>
                    <a:pt x="16965" y="684563"/>
                    <a:pt x="3218" y="653089"/>
                    <a:pt x="0" y="621125"/>
                  </a:cubicBezTo>
                  <a:cubicBezTo>
                    <a:pt x="0" y="589160"/>
                    <a:pt x="0" y="548836"/>
                    <a:pt x="0" y="548344"/>
                  </a:cubicBezTo>
                  <a:lnTo>
                    <a:pt x="0" y="29612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任意多边形: 形状 14"/>
            <p:cNvSpPr/>
            <p:nvPr/>
          </p:nvSpPr>
          <p:spPr>
            <a:xfrm>
              <a:off x="1500206" y="1145871"/>
              <a:ext cx="2232745" cy="628343"/>
            </a:xfrm>
            <a:custGeom>
              <a:avLst/>
              <a:gdLst/>
              <a:ahLst/>
              <a:cxnLst/>
              <a:rect l="0" t="0" r="0" b="0"/>
              <a:pathLst>
                <a:path w="2323594" h="953610" fill="none">
                  <a:moveTo>
                    <a:pt x="2323594" y="953610"/>
                  </a:moveTo>
                  <a:lnTo>
                    <a:pt x="2323594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: 形状 15"/>
            <p:cNvSpPr/>
            <p:nvPr/>
          </p:nvSpPr>
          <p:spPr>
            <a:xfrm>
              <a:off x="5117523" y="1145871"/>
              <a:ext cx="255618" cy="1167397"/>
            </a:xfrm>
            <a:custGeom>
              <a:avLst/>
              <a:gdLst/>
              <a:ahLst/>
              <a:cxnLst/>
              <a:rect l="0" t="0" r="0" b="0"/>
              <a:pathLst>
                <a:path w="614384" h="826948" fill="none">
                  <a:moveTo>
                    <a:pt x="0" y="826948"/>
                  </a:moveTo>
                  <a:lnTo>
                    <a:pt x="248865" y="826948"/>
                  </a:lnTo>
                  <a:lnTo>
                    <a:pt x="248865" y="0"/>
                  </a:lnTo>
                  <a:lnTo>
                    <a:pt x="614384" y="0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任意多边形: 形状 17"/>
            <p:cNvSpPr/>
            <p:nvPr/>
          </p:nvSpPr>
          <p:spPr>
            <a:xfrm>
              <a:off x="1486167" y="3054547"/>
              <a:ext cx="1705739" cy="88470"/>
            </a:xfrm>
            <a:custGeom>
              <a:avLst/>
              <a:gdLst/>
              <a:ahLst/>
              <a:cxnLst/>
              <a:rect l="0" t="0" r="0" b="0"/>
              <a:pathLst>
                <a:path w="1618458" h="283898" fill="none">
                  <a:moveTo>
                    <a:pt x="1618458" y="283898"/>
                  </a:moveTo>
                  <a:lnTo>
                    <a:pt x="1294766" y="283898"/>
                  </a:lnTo>
                  <a:lnTo>
                    <a:pt x="1294766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任意多边形: 形状 20"/>
            <p:cNvSpPr/>
            <p:nvPr/>
          </p:nvSpPr>
          <p:spPr>
            <a:xfrm>
              <a:off x="5373141" y="1006044"/>
              <a:ext cx="900000" cy="288000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685800"/>
              <a:r>
                <a:rPr lang="en-US" altLang="zh-CN" sz="1050" i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Core</a:t>
              </a:r>
              <a:endParaRPr lang="en-US" altLang="zh-CN" sz="105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 128"/>
            <p:cNvSpPr txBox="1"/>
            <p:nvPr/>
          </p:nvSpPr>
          <p:spPr>
            <a:xfrm>
              <a:off x="5124461" y="3257419"/>
              <a:ext cx="3449018" cy="1322566"/>
            </a:xfrm>
            <a:prstGeom prst="rect">
              <a:avLst/>
            </a:prstGeom>
            <a:noFill/>
          </p:spPr>
          <p:txBody>
            <a:bodyPr wrap="square" lIns="27000" tIns="0" rIns="27000" bIns="0" rtlCol="0" anchor="t"/>
            <a:lstStyle>
              <a:defPPr>
                <a:defRPr lang="zh-CN"/>
              </a:defPPr>
              <a:lvl2pPr marL="557213" lvl="1" indent="-214313" algn="just">
                <a:lnSpc>
                  <a:spcPts val="1100"/>
                </a:lnSpc>
                <a:buFont typeface="Wingdings" panose="05000000000000000000" pitchFamily="2" charset="2"/>
                <a:buChar char=""/>
                <a:defRPr sz="80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lvl="2">
                <a:defRPr sz="8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</a:lstStyle>
            <a:p>
              <a:pPr lvl="1"/>
              <a:r>
                <a:rPr lang="zh-CN" altLang="en-US" dirty="0"/>
                <a:t>立体声</a:t>
              </a:r>
              <a:r>
                <a:rPr lang="en-US" altLang="zh-CN" dirty="0"/>
                <a:t>24</a:t>
              </a:r>
              <a:r>
                <a:rPr lang="zh-CN" altLang="en-US" dirty="0"/>
                <a:t>位</a:t>
              </a:r>
              <a:r>
                <a:rPr lang="en-US" altLang="zh-CN" dirty="0"/>
                <a:t>ADC</a:t>
              </a:r>
              <a:r>
                <a:rPr lang="zh-CN" altLang="en-US" dirty="0"/>
                <a:t>和</a:t>
              </a:r>
              <a:r>
                <a:rPr lang="en-US" altLang="zh-CN" dirty="0"/>
                <a:t>DAC</a:t>
              </a:r>
            </a:p>
            <a:p>
              <a:pPr lvl="2"/>
              <a:r>
                <a:rPr lang="en-US" altLang="zh-CN" dirty="0"/>
                <a:t>DAC: SNR 101dB, THD+N: - 89dB,</a:t>
              </a:r>
              <a:r>
                <a:rPr lang="zh-CN" altLang="en-US" dirty="0"/>
                <a:t> </a:t>
              </a:r>
              <a:r>
                <a:rPr lang="en-US" altLang="zh-CN" dirty="0"/>
                <a:t>DR: 110dBA</a:t>
              </a:r>
            </a:p>
            <a:p>
              <a:pPr lvl="2"/>
              <a:r>
                <a:rPr lang="en-US" altLang="zh-CN" dirty="0"/>
                <a:t>ADC: SNR 106dB, THD+N: - 88dB, DR: 106dBA </a:t>
              </a:r>
              <a:endParaRPr lang="zh-CN" altLang="zh-CN" dirty="0"/>
            </a:p>
            <a:p>
              <a:pPr lvl="1"/>
              <a:r>
                <a:rPr lang="zh-CN" altLang="en-US" dirty="0"/>
                <a:t>采样率支持：</a:t>
              </a:r>
              <a:r>
                <a:rPr lang="en-US" altLang="zh-CN" dirty="0"/>
                <a:t>8k, 16k, 32k, 48k, 96k, 192k</a:t>
              </a:r>
              <a:endParaRPr lang="zh-CN" altLang="zh-CN" dirty="0"/>
            </a:p>
            <a:p>
              <a:pPr lvl="1"/>
              <a:r>
                <a:rPr lang="zh-CN" altLang="en-US" dirty="0"/>
                <a:t>多达</a:t>
              </a:r>
              <a:r>
                <a:rPr lang="en-US" altLang="zh-CN" dirty="0"/>
                <a:t>8</a:t>
              </a:r>
              <a:r>
                <a:rPr lang="zh-CN" altLang="en-US" dirty="0"/>
                <a:t>个</a:t>
              </a:r>
              <a:r>
                <a:rPr lang="en-US" altLang="zh-CN" dirty="0"/>
                <a:t>DMIC</a:t>
              </a:r>
              <a:r>
                <a:rPr lang="zh-CN" altLang="en-US" dirty="0"/>
                <a:t>输入 </a:t>
              </a:r>
              <a:endParaRPr lang="en-US" altLang="zh-CN" dirty="0"/>
            </a:p>
            <a:p>
              <a:pPr lvl="1"/>
              <a:r>
                <a:rPr lang="zh-CN" altLang="en-US" dirty="0"/>
                <a:t>支持本地音频运算</a:t>
              </a:r>
              <a:r>
                <a:rPr lang="en-US" altLang="zh-CN" dirty="0"/>
                <a:t>: AGC</a:t>
              </a:r>
              <a:r>
                <a:rPr lang="zh-CN" altLang="en-US" dirty="0"/>
                <a:t>、</a:t>
              </a:r>
              <a:r>
                <a:rPr lang="en-US" altLang="zh-CN" dirty="0"/>
                <a:t>DRC</a:t>
              </a:r>
              <a:r>
                <a:rPr lang="zh-CN" altLang="en-US" dirty="0"/>
                <a:t>、</a:t>
              </a:r>
              <a:r>
                <a:rPr lang="en-US" altLang="zh-CN" dirty="0"/>
                <a:t>Mixer</a:t>
              </a:r>
            </a:p>
            <a:p>
              <a:pPr lvl="1"/>
              <a:r>
                <a:rPr lang="zh-CN" altLang="en-US" dirty="0"/>
                <a:t>独立声道增益控制：</a:t>
              </a:r>
              <a:endParaRPr lang="en-US" altLang="zh-CN" dirty="0"/>
            </a:p>
            <a:p>
              <a:pPr lvl="2"/>
              <a:r>
                <a:rPr lang="zh-CN" altLang="en-US" dirty="0"/>
                <a:t>模拟增益（</a:t>
              </a:r>
              <a:r>
                <a:rPr lang="en-US" altLang="zh-CN" dirty="0"/>
                <a:t>12dB~-19dB, 1dB Step</a:t>
              </a:r>
              <a:r>
                <a:rPr lang="zh-CN" altLang="en-US" dirty="0"/>
                <a:t>）</a:t>
              </a:r>
              <a:endParaRPr lang="en-US" altLang="zh-CN" dirty="0"/>
            </a:p>
            <a:p>
              <a:pPr lvl="2"/>
              <a:r>
                <a:rPr lang="zh-CN" altLang="en-US" dirty="0"/>
                <a:t>数字增益（</a:t>
              </a:r>
              <a:r>
                <a:rPr lang="en-US" altLang="zh-CN" dirty="0"/>
                <a:t>64dB~-64dB, 1dB Step</a:t>
              </a:r>
              <a:r>
                <a:rPr lang="zh-CN" altLang="en-US" dirty="0"/>
                <a:t>）</a:t>
              </a:r>
            </a:p>
          </p:txBody>
        </p:sp>
        <p:sp>
          <p:nvSpPr>
            <p:cNvPr id="38" name="任意多边形: 形状 25"/>
            <p:cNvSpPr/>
            <p:nvPr/>
          </p:nvSpPr>
          <p:spPr>
            <a:xfrm>
              <a:off x="609832" y="1006044"/>
              <a:ext cx="900000" cy="288000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685800"/>
              <a:r>
                <a:rPr lang="en-US" altLang="zh-CN" sz="1050" i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System</a:t>
              </a:r>
              <a:endParaRPr sz="105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Text 129"/>
            <p:cNvSpPr txBox="1"/>
            <p:nvPr/>
          </p:nvSpPr>
          <p:spPr>
            <a:xfrm>
              <a:off x="380187" y="1404881"/>
              <a:ext cx="2952426" cy="1463308"/>
            </a:xfrm>
            <a:prstGeom prst="rect">
              <a:avLst/>
            </a:prstGeom>
            <a:noFill/>
          </p:spPr>
          <p:txBody>
            <a:bodyPr wrap="square" lIns="27000" tIns="0" rIns="27000" bIns="0" rtlCol="0" anchor="t"/>
            <a:lstStyle/>
            <a:p>
              <a:pPr marL="557213" lvl="1" indent="-214313" algn="just">
                <a:lnSpc>
                  <a:spcPts val="1100"/>
                </a:lnSpc>
                <a:buFont typeface="Wingdings" panose="05000000000000000000" pitchFamily="2" charset="2"/>
                <a:buChar char=""/>
              </a:pP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音频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DSP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，可达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200MHz </a:t>
              </a:r>
            </a:p>
            <a:p>
              <a:pPr marL="557213" lvl="1" indent="-214313" algn="just">
                <a:lnSpc>
                  <a:spcPts val="1100"/>
                </a:lnSpc>
                <a:buFont typeface="Wingdings" panose="05000000000000000000" pitchFamily="2" charset="2"/>
                <a:buChar char=""/>
              </a:pP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单周期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MAC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，矢量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FPU, SIMD </a:t>
              </a:r>
              <a:endParaRPr lang="en-US" sz="800" dirty="0">
                <a:solidFill>
                  <a:srgbClr val="3920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557213" lvl="1" indent="-214313">
                <a:lnSpc>
                  <a:spcPts val="1100"/>
                </a:lnSpc>
                <a:buFont typeface="Wingdings" panose="05000000000000000000" pitchFamily="2" charset="2"/>
                <a:buChar char=""/>
              </a:pP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512KB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零等待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RAM (</a:t>
              </a:r>
              <a:r>
                <a:rPr lang="en-US" altLang="zh-CN" sz="800" b="0" u="none" strike="noStrike" dirty="0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iRAM256KB,dRAM 256KB)</a:t>
              </a:r>
            </a:p>
            <a:p>
              <a:pPr marL="557213" lvl="1" indent="-214313">
                <a:lnSpc>
                  <a:spcPts val="1100"/>
                </a:lnSpc>
                <a:buFont typeface="Wingdings" panose="05000000000000000000" pitchFamily="2" charset="2"/>
                <a:buChar char=""/>
              </a:pP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48KB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零等待缓存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Cache </a:t>
              </a:r>
            </a:p>
            <a:p>
              <a:pPr marL="557213" lvl="1" indent="-214313" algn="just">
                <a:lnSpc>
                  <a:spcPts val="1100"/>
                </a:lnSpc>
                <a:buFont typeface="Wingdings" panose="05000000000000000000" pitchFamily="2" charset="2"/>
                <a:buChar char=""/>
              </a:pP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片内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1MB NOR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闪存 </a:t>
              </a:r>
            </a:p>
            <a:p>
              <a:pPr marL="557213" lvl="1" indent="-214313" algn="just">
                <a:lnSpc>
                  <a:spcPts val="1100"/>
                </a:lnSpc>
                <a:buFont typeface="Wingdings" panose="05000000000000000000" pitchFamily="2" charset="2"/>
                <a:buChar char=""/>
              </a:pP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单独的电源管理单元支持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3.3V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到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5.5V 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宽电压</a:t>
              </a:r>
              <a:endParaRPr lang="en-US" altLang="zh-CN" sz="8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557213" lvl="1" indent="-214313" algn="just">
                <a:lnSpc>
                  <a:spcPts val="1100"/>
                </a:lnSpc>
                <a:buFont typeface="Wingdings" panose="05000000000000000000" pitchFamily="2" charset="2"/>
                <a:buChar char=""/>
              </a:pP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用于所有片上电源电压的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DC-DC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稳压器和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LDO</a:t>
              </a:r>
            </a:p>
            <a:p>
              <a:pPr marL="557213" lvl="1" indent="-214313" algn="just">
                <a:lnSpc>
                  <a:spcPts val="1100"/>
                </a:lnSpc>
                <a:buFont typeface="Wingdings" panose="05000000000000000000" pitchFamily="2" charset="2"/>
                <a:buChar char=""/>
              </a:pP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内置硬件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BQ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加速器，支持 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8-band 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EQ</a:t>
              </a:r>
            </a:p>
            <a:p>
              <a:pPr marL="557213" lvl="1" indent="-214313" algn="just">
                <a:lnSpc>
                  <a:spcPts val="1100"/>
                </a:lnSpc>
                <a:buFont typeface="Wingdings" panose="05000000000000000000" pitchFamily="2" charset="2"/>
                <a:buChar char=""/>
              </a:pPr>
              <a:endParaRPr lang="en-US" altLang="zh-CN" sz="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任意多边形: 形状 27"/>
            <p:cNvSpPr/>
            <p:nvPr/>
          </p:nvSpPr>
          <p:spPr>
            <a:xfrm>
              <a:off x="609832" y="2907105"/>
              <a:ext cx="900000" cy="288000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685800"/>
              <a:r>
                <a:rPr lang="en-US" altLang="zh-CN" sz="1050" i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Interface</a:t>
              </a:r>
              <a:endParaRPr sz="105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Text 131"/>
            <p:cNvSpPr txBox="1"/>
            <p:nvPr/>
          </p:nvSpPr>
          <p:spPr>
            <a:xfrm>
              <a:off x="380187" y="3316840"/>
              <a:ext cx="2861666" cy="1110724"/>
            </a:xfrm>
            <a:prstGeom prst="rect">
              <a:avLst/>
            </a:prstGeom>
            <a:noFill/>
          </p:spPr>
          <p:txBody>
            <a:bodyPr wrap="square" lIns="27000" tIns="0" rIns="27000" bIns="0" rtlCol="0" anchor="t"/>
            <a:lstStyle>
              <a:defPPr>
                <a:defRPr lang="zh-CN"/>
              </a:defPPr>
              <a:lvl2pPr marL="557213" lvl="1" indent="-214313" algn="just">
                <a:lnSpc>
                  <a:spcPts val="1100"/>
                </a:lnSpc>
                <a:buFont typeface="Wingdings" panose="05000000000000000000" pitchFamily="2" charset="2"/>
                <a:buChar char=""/>
                <a:defRPr sz="80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</a:lstStyle>
            <a:p>
              <a:pPr lvl="1"/>
              <a:r>
                <a:rPr lang="en-US" altLang="zh-CN" dirty="0"/>
                <a:t>USB2.0 HS </a:t>
              </a:r>
              <a:r>
                <a:rPr lang="zh-CN" altLang="en-US" dirty="0"/>
                <a:t>设备</a:t>
              </a:r>
              <a:r>
                <a:rPr lang="en-US" altLang="zh-CN" dirty="0"/>
                <a:t>, </a:t>
              </a:r>
              <a:r>
                <a:rPr lang="zh-CN" altLang="en-US" dirty="0"/>
                <a:t>支持</a:t>
              </a:r>
              <a:r>
                <a:rPr lang="en-US" altLang="zh-CN" dirty="0"/>
                <a:t>UAC1.0</a:t>
              </a:r>
              <a:r>
                <a:rPr lang="zh-CN" altLang="en-US" dirty="0"/>
                <a:t>和</a:t>
              </a:r>
              <a:r>
                <a:rPr lang="en-US" altLang="zh-CN" dirty="0"/>
                <a:t>UAC2.0</a:t>
              </a:r>
              <a:endParaRPr lang="zh-CN" altLang="zh-CN" dirty="0"/>
            </a:p>
            <a:p>
              <a:pPr lvl="1"/>
              <a:r>
                <a:rPr lang="en-US" altLang="zh-CN" dirty="0"/>
                <a:t>3 </a:t>
              </a:r>
              <a:r>
                <a:rPr lang="zh-CN" altLang="en-US" dirty="0"/>
                <a:t>路全双工 </a:t>
              </a:r>
              <a:r>
                <a:rPr lang="en-US" altLang="zh-CN" dirty="0"/>
                <a:t>I2S  </a:t>
              </a:r>
              <a:r>
                <a:rPr lang="zh-CN" altLang="en-US" dirty="0"/>
                <a:t>数字音频接口</a:t>
              </a:r>
              <a:endParaRPr lang="zh-CN" altLang="zh-CN" dirty="0"/>
            </a:p>
            <a:p>
              <a:pPr lvl="1"/>
              <a:r>
                <a:rPr lang="en-US" altLang="zh-CN" dirty="0"/>
                <a:t>2 </a:t>
              </a:r>
              <a:r>
                <a:rPr lang="zh-CN" altLang="en-US" dirty="0"/>
                <a:t>路 </a:t>
              </a:r>
              <a:r>
                <a:rPr lang="en-US" altLang="zh-CN" dirty="0"/>
                <a:t>I2C </a:t>
              </a:r>
              <a:r>
                <a:rPr lang="zh-CN" altLang="en-US" dirty="0"/>
                <a:t>控制单元，支持主从模式</a:t>
              </a:r>
              <a:endParaRPr lang="zh-CN" altLang="zh-CN" dirty="0"/>
            </a:p>
            <a:p>
              <a:pPr lvl="1"/>
              <a:r>
                <a:rPr lang="en-US" altLang="zh-CN" dirty="0"/>
                <a:t>1 </a:t>
              </a:r>
              <a:r>
                <a:rPr lang="zh-CN" altLang="en-US" dirty="0"/>
                <a:t>路 </a:t>
              </a:r>
              <a:r>
                <a:rPr lang="en-US" altLang="zh-CN" dirty="0" err="1"/>
                <a:t>Uart</a:t>
              </a:r>
              <a:r>
                <a:rPr lang="en-US" altLang="zh-CN" dirty="0"/>
                <a:t> </a:t>
              </a:r>
              <a:r>
                <a:rPr lang="zh-CN" altLang="en-US" dirty="0"/>
                <a:t>单元</a:t>
              </a:r>
              <a:endParaRPr lang="en-US" altLang="zh-CN" dirty="0"/>
            </a:p>
            <a:p>
              <a:pPr lvl="1"/>
              <a:r>
                <a:rPr lang="en-US" altLang="zh-CN" dirty="0"/>
                <a:t>16</a:t>
              </a:r>
              <a:r>
                <a:rPr lang="zh-CN" altLang="en-US" dirty="0"/>
                <a:t>个 </a:t>
              </a:r>
              <a:r>
                <a:rPr lang="en-US" altLang="zh-CN" dirty="0"/>
                <a:t>GPIO</a:t>
              </a:r>
              <a:r>
                <a:rPr lang="zh-CN" altLang="en-US" dirty="0"/>
                <a:t>，支持和其他单元的引脚复用</a:t>
              </a:r>
              <a:endParaRPr lang="en-US" altLang="zh-CN" dirty="0"/>
            </a:p>
            <a:p>
              <a:pPr lvl="1"/>
              <a:r>
                <a:rPr lang="en-US" altLang="zh-CN" dirty="0"/>
                <a:t>2</a:t>
              </a:r>
              <a:r>
                <a:rPr lang="zh-CN" altLang="en-US" dirty="0"/>
                <a:t>个 </a:t>
              </a:r>
              <a:r>
                <a:rPr lang="en-US" altLang="zh-CN" dirty="0"/>
                <a:t>ADC</a:t>
              </a:r>
              <a:r>
                <a:rPr lang="zh-CN" altLang="en-US" dirty="0"/>
                <a:t>单元用于其他模拟信号检测</a:t>
              </a:r>
              <a:endParaRPr lang="en-US" altLang="zh-CN" dirty="0"/>
            </a:p>
            <a:p>
              <a:pPr lvl="1"/>
              <a:r>
                <a:rPr lang="zh-CN" altLang="en-US" dirty="0"/>
                <a:t>一个 </a:t>
              </a:r>
              <a:r>
                <a:rPr lang="en-US" altLang="zh-CN" dirty="0"/>
                <a:t>256 bits</a:t>
              </a:r>
              <a:r>
                <a:rPr lang="zh-CN" altLang="en-US" dirty="0"/>
                <a:t>的</a:t>
              </a:r>
              <a:r>
                <a:rPr lang="en-US" altLang="zh-CN" dirty="0" err="1"/>
                <a:t>eFuse</a:t>
              </a:r>
              <a:r>
                <a:rPr lang="zh-CN" altLang="en-US" dirty="0"/>
                <a:t>单元</a:t>
              </a:r>
              <a:endParaRPr lang="zh-CN" altLang="zh-CN" dirty="0"/>
            </a:p>
          </p:txBody>
        </p:sp>
        <p:sp>
          <p:nvSpPr>
            <p:cNvPr id="42" name="Text 132"/>
            <p:cNvSpPr txBox="1"/>
            <p:nvPr/>
          </p:nvSpPr>
          <p:spPr>
            <a:xfrm>
              <a:off x="3616103" y="1943653"/>
              <a:ext cx="350819" cy="309080"/>
            </a:xfrm>
            <a:prstGeom prst="rect">
              <a:avLst/>
            </a:prstGeom>
            <a:noFill/>
          </p:spPr>
          <p:txBody>
            <a:bodyPr wrap="square" lIns="27000" tIns="0" rIns="27000" bIns="0" rtlCol="0" anchor="ctr"/>
            <a:lstStyle/>
            <a:p>
              <a:pPr defTabSz="685800"/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DSP</a:t>
              </a:r>
              <a:endParaRPr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Text 133"/>
            <p:cNvSpPr txBox="1"/>
            <p:nvPr/>
          </p:nvSpPr>
          <p:spPr>
            <a:xfrm>
              <a:off x="3490240" y="2759471"/>
              <a:ext cx="564691" cy="309080"/>
            </a:xfrm>
            <a:prstGeom prst="rect">
              <a:avLst/>
            </a:prstGeom>
            <a:noFill/>
          </p:spPr>
          <p:txBody>
            <a:bodyPr wrap="square" lIns="27000" tIns="0" rIns="27000" bIns="0" rtlCol="0" anchor="ctr"/>
            <a:lstStyle/>
            <a:p>
              <a:pPr defTabSz="685800"/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接口资源</a:t>
              </a:r>
            </a:p>
          </p:txBody>
        </p:sp>
        <p:sp>
          <p:nvSpPr>
            <p:cNvPr id="44" name="Text 134"/>
            <p:cNvSpPr txBox="1"/>
            <p:nvPr/>
          </p:nvSpPr>
          <p:spPr>
            <a:xfrm>
              <a:off x="4333238" y="2404724"/>
              <a:ext cx="720647" cy="309080"/>
            </a:xfrm>
            <a:prstGeom prst="rect">
              <a:avLst/>
            </a:prstGeom>
            <a:noFill/>
          </p:spPr>
          <p:txBody>
            <a:bodyPr wrap="square" lIns="27000" tIns="0" rIns="27000" bIns="0" rtlCol="0" anchor="ctr"/>
            <a:lstStyle/>
            <a:p>
              <a:pPr defTabSz="685800"/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指令架构</a:t>
              </a:r>
              <a:endParaRPr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Text 135"/>
            <p:cNvSpPr txBox="1"/>
            <p:nvPr/>
          </p:nvSpPr>
          <p:spPr>
            <a:xfrm>
              <a:off x="4336021" y="3206515"/>
              <a:ext cx="622281" cy="309080"/>
            </a:xfrm>
            <a:prstGeom prst="rect">
              <a:avLst/>
            </a:prstGeom>
            <a:noFill/>
          </p:spPr>
          <p:txBody>
            <a:bodyPr wrap="square" lIns="27000" tIns="0" rIns="27000" bIns="0" rtlCol="0" anchor="ctr"/>
            <a:lstStyle/>
            <a:p>
              <a:pPr defTabSz="685800"/>
              <a:r>
                <a:rPr 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Codec</a:t>
              </a:r>
              <a:endParaRPr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Text 129"/>
            <p:cNvSpPr txBox="1"/>
            <p:nvPr/>
          </p:nvSpPr>
          <p:spPr>
            <a:xfrm>
              <a:off x="5122000" y="1407845"/>
              <a:ext cx="3187983" cy="1685991"/>
            </a:xfrm>
            <a:prstGeom prst="rect">
              <a:avLst/>
            </a:prstGeom>
            <a:noFill/>
          </p:spPr>
          <p:txBody>
            <a:bodyPr wrap="square" lIns="27000" tIns="0" rIns="27000" bIns="0" rtlCol="0" anchor="t"/>
            <a:lstStyle>
              <a:defPPr>
                <a:defRPr lang="zh-CN"/>
              </a:defPPr>
              <a:lvl2pPr marL="557213" lvl="1" indent="-214313" algn="just">
                <a:lnSpc>
                  <a:spcPts val="1100"/>
                </a:lnSpc>
                <a:buFont typeface="Wingdings" panose="05000000000000000000" pitchFamily="2" charset="2"/>
                <a:buChar char=""/>
                <a:defRPr sz="80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</a:lstStyle>
            <a:p>
              <a:pPr lvl="1"/>
              <a:r>
                <a:rPr lang="en-US" altLang="zh-CN" dirty="0"/>
                <a:t>HiFi3</a:t>
              </a:r>
              <a:r>
                <a:rPr lang="zh-CN" altLang="en-US" dirty="0"/>
                <a:t>是一种</a:t>
              </a:r>
              <a:r>
                <a:rPr lang="en-US" altLang="zh-CN" dirty="0"/>
                <a:t>VLIW</a:t>
              </a:r>
              <a:r>
                <a:rPr lang="zh-CN" altLang="en-US" dirty="0"/>
                <a:t>架构，支持</a:t>
              </a:r>
              <a:r>
                <a:rPr lang="en-US" altLang="zh-CN" dirty="0"/>
                <a:t>3</a:t>
              </a:r>
              <a:r>
                <a:rPr lang="zh-CN" altLang="en-US" dirty="0"/>
                <a:t>路操作并行执行</a:t>
              </a:r>
              <a:endParaRPr lang="en-US" altLang="zh-CN" dirty="0"/>
            </a:p>
            <a:p>
              <a:pPr lvl="1"/>
              <a:r>
                <a:rPr lang="zh-CN" altLang="en-US" dirty="0"/>
                <a:t>支持一个</a:t>
              </a:r>
              <a:r>
                <a:rPr lang="en-US" altLang="zh-CN" dirty="0"/>
                <a:t>2</a:t>
              </a:r>
              <a:r>
                <a:rPr lang="zh-CN" altLang="en-US" dirty="0"/>
                <a:t>路</a:t>
              </a:r>
              <a:r>
                <a:rPr lang="en-US" altLang="zh-CN" dirty="0"/>
                <a:t>SIMD</a:t>
              </a:r>
              <a:r>
                <a:rPr lang="zh-CN" altLang="en-US" dirty="0"/>
                <a:t>单精度</a:t>
              </a:r>
              <a:r>
                <a:rPr lang="en-US" altLang="zh-CN" dirty="0"/>
                <a:t>IEEE</a:t>
              </a:r>
              <a:r>
                <a:rPr lang="zh-CN" altLang="en-US" dirty="0"/>
                <a:t>浮点单元</a:t>
              </a:r>
              <a:endParaRPr lang="en-US" altLang="zh-CN" dirty="0"/>
            </a:p>
            <a:p>
              <a:pPr lvl="1"/>
              <a:r>
                <a:rPr lang="zh-CN" altLang="en-US" dirty="0"/>
                <a:t>支持两个</a:t>
              </a:r>
              <a:r>
                <a:rPr lang="en-US" altLang="zh-CN" dirty="0"/>
                <a:t>2</a:t>
              </a:r>
              <a:r>
                <a:rPr lang="zh-CN" altLang="en-US" dirty="0"/>
                <a:t>乘法器的乘</a:t>
              </a:r>
              <a:r>
                <a:rPr lang="en-US" altLang="zh-CN" dirty="0"/>
                <a:t>/</a:t>
              </a:r>
              <a:r>
                <a:rPr lang="zh-CN" altLang="en-US" dirty="0"/>
                <a:t>积单元，乘法器支持</a:t>
              </a:r>
              <a:r>
                <a:rPr lang="en-US" altLang="zh-CN" dirty="0"/>
                <a:t>4</a:t>
              </a:r>
              <a:r>
                <a:rPr lang="zh-CN" altLang="en-US" dirty="0"/>
                <a:t>个</a:t>
              </a:r>
              <a:r>
                <a:rPr lang="en-US" altLang="zh-CN" dirty="0"/>
                <a:t>24</a:t>
              </a:r>
              <a:r>
                <a:rPr lang="zh-CN" altLang="en-US" dirty="0"/>
                <a:t>位、</a:t>
              </a:r>
              <a:r>
                <a:rPr lang="en-US" altLang="zh-CN" dirty="0"/>
                <a:t>4</a:t>
              </a:r>
              <a:r>
                <a:rPr lang="zh-CN" altLang="en-US" dirty="0"/>
                <a:t>个</a:t>
              </a:r>
              <a:r>
                <a:rPr lang="en-US" altLang="zh-CN" dirty="0"/>
                <a:t>32x16</a:t>
              </a:r>
              <a:r>
                <a:rPr lang="zh-CN" altLang="en-US" dirty="0"/>
                <a:t>位或</a:t>
              </a:r>
              <a:r>
                <a:rPr lang="en-US" altLang="zh-CN" dirty="0"/>
                <a:t>4</a:t>
              </a:r>
              <a:r>
                <a:rPr lang="zh-CN" altLang="en-US" dirty="0"/>
                <a:t>个</a:t>
              </a:r>
              <a:r>
                <a:rPr lang="en-US" altLang="zh-CN" dirty="0"/>
                <a:t>16x16</a:t>
              </a:r>
              <a:r>
                <a:rPr lang="zh-CN" altLang="en-US" dirty="0"/>
                <a:t>位乘法操作</a:t>
              </a:r>
              <a:endParaRPr lang="en-US" altLang="zh-CN" dirty="0"/>
            </a:p>
            <a:p>
              <a:pPr lvl="2"/>
              <a:r>
                <a:rPr lang="zh-CN" altLang="en-US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每个周期支持两次</a:t>
              </a:r>
              <a:r>
                <a: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32x32-bit</a:t>
              </a:r>
              <a:r>
                <a:rPr lang="zh-CN" altLang="en-US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乘法</a:t>
              </a:r>
              <a:endParaRPr lang="en-US" sz="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2"/>
              <a:r>
                <a:rPr lang="zh-CN" altLang="en-US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支持单乘、双乘和四乘的运算</a:t>
              </a:r>
              <a:endPara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1"/>
              <a:r>
                <a:rPr lang="zh-CN" altLang="en-US" dirty="0"/>
                <a:t>通过可选的浮点单元，</a:t>
              </a:r>
              <a:r>
                <a:rPr lang="en-US" altLang="zh-CN" dirty="0"/>
                <a:t>HiFi 3</a:t>
              </a:r>
              <a:r>
                <a:rPr lang="zh-CN" altLang="en-US" dirty="0"/>
                <a:t>支持每个周期两个</a:t>
              </a:r>
              <a:r>
                <a:rPr lang="en-US" altLang="zh-CN" dirty="0"/>
                <a:t>IEEE-754</a:t>
              </a:r>
              <a:r>
                <a:rPr lang="zh-CN" altLang="en-US" dirty="0"/>
                <a:t>浮点</a:t>
              </a:r>
              <a:r>
                <a:rPr lang="en-US" altLang="zh-CN" dirty="0"/>
                <a:t>MAC</a:t>
              </a:r>
            </a:p>
            <a:p>
              <a:pPr lvl="1"/>
              <a:r>
                <a:rPr lang="zh-CN" altLang="en-US" dirty="0"/>
                <a:t>一个算术</a:t>
              </a:r>
              <a:r>
                <a:rPr lang="en-US" altLang="zh-CN" dirty="0"/>
                <a:t>/</a:t>
              </a:r>
              <a:r>
                <a:rPr lang="zh-CN" altLang="en-US" dirty="0"/>
                <a:t>逻辑单元，以及一个对</a:t>
              </a:r>
              <a:r>
                <a:rPr lang="en-US" altLang="zh-CN" dirty="0"/>
                <a:t>AE_DR</a:t>
              </a:r>
              <a:r>
                <a:rPr lang="zh-CN" altLang="en-US" dirty="0"/>
                <a:t>值进行操作的移位单元</a:t>
              </a:r>
              <a:endParaRPr lang="en-US" altLang="zh-CN" dirty="0"/>
            </a:p>
          </p:txBody>
        </p:sp>
        <p:sp>
          <p:nvSpPr>
            <p:cNvPr id="47" name="任意多边形: 形状 39"/>
            <p:cNvSpPr/>
            <p:nvPr/>
          </p:nvSpPr>
          <p:spPr>
            <a:xfrm>
              <a:off x="4579921" y="2985187"/>
              <a:ext cx="783674" cy="672865"/>
            </a:xfrm>
            <a:custGeom>
              <a:avLst/>
              <a:gdLst>
                <a:gd name="connsiteX0" fmla="*/ 0 w 614384"/>
                <a:gd name="connsiteY0" fmla="*/ 848562 h 848562"/>
                <a:gd name="connsiteX1" fmla="*/ 248865 w 614384"/>
                <a:gd name="connsiteY1" fmla="*/ 848562 h 848562"/>
                <a:gd name="connsiteX2" fmla="*/ 465789 w 614384"/>
                <a:gd name="connsiteY2" fmla="*/ 0 h 848562"/>
                <a:gd name="connsiteX3" fmla="*/ 614384 w 614384"/>
                <a:gd name="connsiteY3" fmla="*/ 21614 h 848562"/>
                <a:gd name="connsiteX0-1" fmla="*/ 0 w 614384"/>
                <a:gd name="connsiteY0-2" fmla="*/ 848562 h 848562"/>
                <a:gd name="connsiteX1-3" fmla="*/ 470610 w 614384"/>
                <a:gd name="connsiteY1-4" fmla="*/ 848562 h 848562"/>
                <a:gd name="connsiteX2-5" fmla="*/ 465789 w 614384"/>
                <a:gd name="connsiteY2-6" fmla="*/ 0 h 848562"/>
                <a:gd name="connsiteX3-7" fmla="*/ 614384 w 614384"/>
                <a:gd name="connsiteY3-8" fmla="*/ 21614 h 848562"/>
                <a:gd name="connsiteX0-9" fmla="*/ 0 w 614384"/>
                <a:gd name="connsiteY0-10" fmla="*/ 826948 h 826948"/>
                <a:gd name="connsiteX1-11" fmla="*/ 470610 w 614384"/>
                <a:gd name="connsiteY1-12" fmla="*/ 826948 h 826948"/>
                <a:gd name="connsiteX2-13" fmla="*/ 475430 w 614384"/>
                <a:gd name="connsiteY2-14" fmla="*/ 14408 h 826948"/>
                <a:gd name="connsiteX3-15" fmla="*/ 614384 w 614384"/>
                <a:gd name="connsiteY3-16" fmla="*/ 0 h 826948"/>
                <a:gd name="connsiteX0-17" fmla="*/ 0 w 614384"/>
                <a:gd name="connsiteY0-18" fmla="*/ 826948 h 826948"/>
                <a:gd name="connsiteX1-19" fmla="*/ 470610 w 614384"/>
                <a:gd name="connsiteY1-20" fmla="*/ 826948 h 826948"/>
                <a:gd name="connsiteX2-21" fmla="*/ 470609 w 614384"/>
                <a:gd name="connsiteY2-22" fmla="*/ 7204 h 826948"/>
                <a:gd name="connsiteX3-23" fmla="*/ 614384 w 614384"/>
                <a:gd name="connsiteY3-24" fmla="*/ 0 h 826948"/>
                <a:gd name="connsiteX0-25" fmla="*/ 0 w 614384"/>
                <a:gd name="connsiteY0-26" fmla="*/ 834154 h 834154"/>
                <a:gd name="connsiteX1-27" fmla="*/ 470610 w 614384"/>
                <a:gd name="connsiteY1-28" fmla="*/ 834154 h 834154"/>
                <a:gd name="connsiteX2-29" fmla="*/ 470609 w 614384"/>
                <a:gd name="connsiteY2-30" fmla="*/ 0 h 834154"/>
                <a:gd name="connsiteX3-31" fmla="*/ 614384 w 614384"/>
                <a:gd name="connsiteY3-32" fmla="*/ 7206 h 834154"/>
                <a:gd name="connsiteX0-33" fmla="*/ 0 w 614384"/>
                <a:gd name="connsiteY0-34" fmla="*/ 834154 h 834154"/>
                <a:gd name="connsiteX1-35" fmla="*/ 465790 w 614384"/>
                <a:gd name="connsiteY1-36" fmla="*/ 834154 h 834154"/>
                <a:gd name="connsiteX2-37" fmla="*/ 470609 w 614384"/>
                <a:gd name="connsiteY2-38" fmla="*/ 0 h 834154"/>
                <a:gd name="connsiteX3-39" fmla="*/ 614384 w 614384"/>
                <a:gd name="connsiteY3-40" fmla="*/ 7206 h 834154"/>
                <a:gd name="connsiteX0-41" fmla="*/ 0 w 614384"/>
                <a:gd name="connsiteY0-42" fmla="*/ 826949 h 826949"/>
                <a:gd name="connsiteX1-43" fmla="*/ 465790 w 614384"/>
                <a:gd name="connsiteY1-44" fmla="*/ 826949 h 826949"/>
                <a:gd name="connsiteX2-45" fmla="*/ 465788 w 614384"/>
                <a:gd name="connsiteY2-46" fmla="*/ 0 h 826949"/>
                <a:gd name="connsiteX3-47" fmla="*/ 614384 w 614384"/>
                <a:gd name="connsiteY3-48" fmla="*/ 1 h 826949"/>
                <a:gd name="connsiteX0-49" fmla="*/ 0 w 614384"/>
                <a:gd name="connsiteY0-50" fmla="*/ 826949 h 826949"/>
                <a:gd name="connsiteX1-51" fmla="*/ 465790 w 614384"/>
                <a:gd name="connsiteY1-52" fmla="*/ 819744 h 826949"/>
                <a:gd name="connsiteX2-53" fmla="*/ 465788 w 614384"/>
                <a:gd name="connsiteY2-54" fmla="*/ 0 h 826949"/>
                <a:gd name="connsiteX3-55" fmla="*/ 614384 w 614384"/>
                <a:gd name="connsiteY3-56" fmla="*/ 1 h 82694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14384" h="826949" fill="none">
                  <a:moveTo>
                    <a:pt x="0" y="826949"/>
                  </a:moveTo>
                  <a:lnTo>
                    <a:pt x="465790" y="819744"/>
                  </a:lnTo>
                  <a:cubicBezTo>
                    <a:pt x="467397" y="548897"/>
                    <a:pt x="464181" y="270847"/>
                    <a:pt x="465788" y="0"/>
                  </a:cubicBezTo>
                  <a:lnTo>
                    <a:pt x="614384" y="1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任意多边形: 形状 28"/>
            <p:cNvSpPr/>
            <p:nvPr/>
          </p:nvSpPr>
          <p:spPr>
            <a:xfrm>
              <a:off x="5363595" y="2830231"/>
              <a:ext cx="900000" cy="288000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685800"/>
              <a:r>
                <a:rPr lang="en-US" sz="1050" i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Codec</a:t>
              </a:r>
              <a:endParaRPr sz="105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日期占位符 12">
            <a:extLst>
              <a:ext uri="{FF2B5EF4-FFF2-40B4-BE49-F238E27FC236}">
                <a16:creationId xmlns:a16="http://schemas.microsoft.com/office/drawing/2014/main" id="{7FC1061E-FA0C-70BC-FC51-D47FC425CF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</p:cSld>
  <p:clrMapOvr>
    <a:masterClrMapping/>
  </p:clrMapOvr>
  <p:transition advClick="0" advTm="5000">
    <p:cut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MH_CONTENTSID" val="423"/>
  <p:tag name="MH_SECTIONID" val="424,425,426,427,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heme/theme1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85C0FB"/>
      </a:dk2>
      <a:lt2>
        <a:srgbClr val="E7E6E6"/>
      </a:lt2>
      <a:accent1>
        <a:srgbClr val="B71F22"/>
      </a:accent1>
      <a:accent2>
        <a:srgbClr val="252F32"/>
      </a:accent2>
      <a:accent3>
        <a:srgbClr val="B71F22"/>
      </a:accent3>
      <a:accent4>
        <a:srgbClr val="252F32"/>
      </a:accent4>
      <a:accent5>
        <a:srgbClr val="B71F22"/>
      </a:accent5>
      <a:accent6>
        <a:srgbClr val="252F32"/>
      </a:accent6>
      <a:hlink>
        <a:srgbClr val="0563C1"/>
      </a:hlink>
      <a:folHlink>
        <a:srgbClr val="954F72"/>
      </a:folHlink>
    </a:clrScheme>
    <a:fontScheme name="自定义 8">
      <a:majorFont>
        <a:latin typeface="华文细黑"/>
        <a:ea typeface="华文细黑"/>
        <a:cs typeface=""/>
      </a:majorFont>
      <a:minorFont>
        <a:latin typeface="华文细黑"/>
        <a:ea typeface="华文细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7533</TotalTime>
  <Words>1448</Words>
  <Application>Microsoft Office PowerPoint</Application>
  <PresentationFormat>全屏显示(16:9)</PresentationFormat>
  <Paragraphs>248</Paragraphs>
  <Slides>12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Times New Roman Regular</vt:lpstr>
      <vt:lpstr>华文细黑</vt:lpstr>
      <vt:lpstr>微软</vt:lpstr>
      <vt:lpstr>微软雅黑</vt:lpstr>
      <vt:lpstr>Arial</vt:lpstr>
      <vt:lpstr>Calibri</vt:lpstr>
      <vt:lpstr>Impact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Rong Bai</dc:creator>
  <cp:lastModifiedBy>Bai Rong</cp:lastModifiedBy>
  <cp:revision>1052</cp:revision>
  <dcterms:created xsi:type="dcterms:W3CDTF">2015-04-07T15:42:54Z</dcterms:created>
  <dcterms:modified xsi:type="dcterms:W3CDTF">2023-02-28T04:24:56Z</dcterms:modified>
</cp:coreProperties>
</file>